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D2CA"/>
          </a:solidFill>
        </a:fill>
      </a:tcStyle>
    </a:wholeTbl>
    <a:band2H>
      <a:tcTxStyle b="def" i="def"/>
      <a:tcStyle>
        <a:tcBdr/>
        <a:fill>
          <a:solidFill>
            <a:srgbClr val="FFEA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7" name="Shape 2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umer slajd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A:\paint.GIF" descr="A:\paint.G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14400" y="1828800"/>
            <a:ext cx="8229600" cy="384175"/>
          </a:xfrm>
          <a:prstGeom prst="rect">
            <a:avLst/>
          </a:prstGeom>
          <a:ln w="12700">
            <a:miter lim="400000"/>
          </a:ln>
        </p:spPr>
      </p:pic>
      <p:sp>
        <p:nvSpPr>
          <p:cNvPr id="20" name="Numer slajdu"/>
          <p:cNvSpPr txBox="1"/>
          <p:nvPr>
            <p:ph type="sldNum" sz="quarter" idx="2"/>
          </p:nvPr>
        </p:nvSpPr>
        <p:spPr>
          <a:xfrm>
            <a:off x="8130892" y="6454876"/>
            <a:ext cx="301909" cy="288825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:\paint.GIF" descr="A:\paint.G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14400" y="1314450"/>
            <a:ext cx="8229600" cy="384175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ekst tytułowy"/>
          <p:cNvSpPr txBox="1"/>
          <p:nvPr>
            <p:ph type="title"/>
          </p:nvPr>
        </p:nvSpPr>
        <p:spPr>
          <a:xfrm>
            <a:off x="457200" y="0"/>
            <a:ext cx="8229600" cy="14176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/>
          <a:lstStyle/>
          <a:p>
            <a:pPr/>
            <a:r>
              <a:t>Tekst tytułowy</a:t>
            </a:r>
          </a:p>
        </p:txBody>
      </p:sp>
      <p:sp>
        <p:nvSpPr>
          <p:cNvPr id="4" name="Treść - poziom 1…"/>
          <p:cNvSpPr txBox="1"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/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5" name="Numer slajdu"/>
          <p:cNvSpPr txBox="1"/>
          <p:nvPr>
            <p:ph type="sldNum" sz="quarter" idx="2"/>
          </p:nvPr>
        </p:nvSpPr>
        <p:spPr>
          <a:xfrm>
            <a:off x="8334092" y="6397726"/>
            <a:ext cx="301909" cy="28882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b">
            <a:spAutoFit/>
          </a:bodyPr>
          <a:lstStyle>
            <a:lvl1pPr algn="r">
              <a:spcBef>
                <a:spcPts val="800"/>
              </a:spcBef>
              <a:defRPr sz="1400">
                <a:solidFill>
                  <a:srgbClr val="5E574E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400" u="none">
          <a:ln>
            <a:noFill/>
          </a:ln>
          <a:solidFill>
            <a:srgbClr val="000000"/>
          </a:solidFill>
          <a:uFillTx/>
          <a:latin typeface="Arial Black"/>
          <a:ea typeface="Arial Black"/>
          <a:cs typeface="Arial Black"/>
          <a:sym typeface="Arial Black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400" u="none">
          <a:ln>
            <a:noFill/>
          </a:ln>
          <a:solidFill>
            <a:srgbClr val="000000"/>
          </a:solidFill>
          <a:uFillTx/>
          <a:latin typeface="Arial Black"/>
          <a:ea typeface="Arial Black"/>
          <a:cs typeface="Arial Black"/>
          <a:sym typeface="Arial Black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400" u="none">
          <a:ln>
            <a:noFill/>
          </a:ln>
          <a:solidFill>
            <a:srgbClr val="000000"/>
          </a:solidFill>
          <a:uFillTx/>
          <a:latin typeface="Arial Black"/>
          <a:ea typeface="Arial Black"/>
          <a:cs typeface="Arial Black"/>
          <a:sym typeface="Arial Black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400" u="none">
          <a:ln>
            <a:noFill/>
          </a:ln>
          <a:solidFill>
            <a:srgbClr val="000000"/>
          </a:solidFill>
          <a:uFillTx/>
          <a:latin typeface="Arial Black"/>
          <a:ea typeface="Arial Black"/>
          <a:cs typeface="Arial Black"/>
          <a:sym typeface="Arial Black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400" u="none">
          <a:ln>
            <a:noFill/>
          </a:ln>
          <a:solidFill>
            <a:srgbClr val="000000"/>
          </a:solidFill>
          <a:uFillTx/>
          <a:latin typeface="Arial Black"/>
          <a:ea typeface="Arial Black"/>
          <a:cs typeface="Arial Black"/>
          <a:sym typeface="Arial Black"/>
        </a:defRPr>
      </a:lvl5pPr>
      <a:lvl6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400" u="none">
          <a:ln>
            <a:noFill/>
          </a:ln>
          <a:solidFill>
            <a:srgbClr val="000000"/>
          </a:solidFill>
          <a:uFillTx/>
          <a:latin typeface="Arial Black"/>
          <a:ea typeface="Arial Black"/>
          <a:cs typeface="Arial Black"/>
          <a:sym typeface="Arial Black"/>
        </a:defRPr>
      </a:lvl6pPr>
      <a:lvl7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400" u="none">
          <a:ln>
            <a:noFill/>
          </a:ln>
          <a:solidFill>
            <a:srgbClr val="000000"/>
          </a:solidFill>
          <a:uFillTx/>
          <a:latin typeface="Arial Black"/>
          <a:ea typeface="Arial Black"/>
          <a:cs typeface="Arial Black"/>
          <a:sym typeface="Arial Black"/>
        </a:defRPr>
      </a:lvl7pPr>
      <a:lvl8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400" u="none">
          <a:ln>
            <a:noFill/>
          </a:ln>
          <a:solidFill>
            <a:srgbClr val="000000"/>
          </a:solidFill>
          <a:uFillTx/>
          <a:latin typeface="Arial Black"/>
          <a:ea typeface="Arial Black"/>
          <a:cs typeface="Arial Black"/>
          <a:sym typeface="Arial Black"/>
        </a:defRPr>
      </a:lvl8pPr>
      <a:lvl9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400" u="none">
          <a:ln>
            <a:noFill/>
          </a:ln>
          <a:solidFill>
            <a:srgbClr val="000000"/>
          </a:solidFill>
          <a:uFillTx/>
          <a:latin typeface="Arial Black"/>
          <a:ea typeface="Arial Black"/>
          <a:cs typeface="Arial Black"/>
          <a:sym typeface="Arial Black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2"/>
        </a:buClr>
        <a:buSzPct val="100000"/>
        <a:buFont typeface="Helvetica"/>
        <a:buChar char="–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790575" marR="0" indent="-333375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2"/>
        </a:buClr>
        <a:buSzPct val="100000"/>
        <a:buFont typeface="Helvetica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1234439" marR="0" indent="-320039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2"/>
        </a:buClr>
        <a:buSzPct val="100000"/>
        <a:buFont typeface="Helvetica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1727200" marR="0" indent="-3556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2"/>
        </a:buClr>
        <a:buSzPct val="100000"/>
        <a:buFont typeface="Helvetica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2184400" marR="0" indent="-3556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2"/>
        </a:buClr>
        <a:buSzPct val="100000"/>
        <a:buFont typeface="Helvetica"/>
        <a:buChar char="–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2641600" marR="0" indent="-3556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2"/>
        </a:buClr>
        <a:buSzPct val="100000"/>
        <a:buFont typeface="Helvetica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3098800" marR="0" indent="-3556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2"/>
        </a:buClr>
        <a:buSzPct val="100000"/>
        <a:buFont typeface="Helvetica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3556000" marR="0" indent="-3556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2"/>
        </a:buClr>
        <a:buSzPct val="100000"/>
        <a:buFont typeface="Helvetica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4013200" marR="0" indent="-3556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2"/>
        </a:buClr>
        <a:buSzPct val="100000"/>
        <a:buFont typeface="Helvetica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8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8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8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8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8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8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8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8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8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Światopogląd – rozważanie #1"/>
          <p:cNvSpPr txBox="1"/>
          <p:nvPr>
            <p:ph type="title" idx="4294967295"/>
          </p:nvPr>
        </p:nvSpPr>
        <p:spPr>
          <a:xfrm>
            <a:off x="914400" y="685799"/>
            <a:ext cx="77216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Światopogląd – rozważanie #1</a:t>
            </a:r>
          </a:p>
        </p:txBody>
      </p:sp>
      <p:sp>
        <p:nvSpPr>
          <p:cNvPr id="30" name="Wojtek, pociąg z Warszawy, 17 stycznia 2016"/>
          <p:cNvSpPr txBox="1"/>
          <p:nvPr>
            <p:ph type="body" sz="half" idx="4294967295"/>
          </p:nvPr>
        </p:nvSpPr>
        <p:spPr>
          <a:xfrm>
            <a:off x="2133600" y="3886200"/>
            <a:ext cx="6400800" cy="2133600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/>
          <a:p>
            <a:pPr marL="0" indent="0" algn="r">
              <a:spcBef>
                <a:spcPts val="400"/>
              </a:spcBef>
              <a:buSzTx/>
              <a:buNone/>
              <a:defRPr sz="1800"/>
            </a:pPr>
            <a:r>
              <a:t>Wojtek, pociąg z Warszawy,</a:t>
            </a:r>
            <a:br/>
            <a:r>
              <a:t>17 stycznia 2016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rzypomnienie: główne światopoglądy"/>
          <p:cNvSpPr txBox="1"/>
          <p:nvPr>
            <p:ph type="title" idx="4294967295"/>
          </p:nvPr>
        </p:nvSpPr>
        <p:spPr>
          <a:xfrm>
            <a:off x="406400" y="2285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defTabSz="786384">
              <a:defRPr sz="2924"/>
            </a:pPr>
            <a:r>
              <a:t>Przypomnienie:</a:t>
            </a:r>
            <a:br/>
            <a:r>
              <a:t>główne światopoglądy</a:t>
            </a:r>
          </a:p>
        </p:txBody>
      </p:sp>
      <p:sp>
        <p:nvSpPr>
          <p:cNvPr id="69" name="Ś. teistyczny…"/>
          <p:cNvSpPr txBox="1"/>
          <p:nvPr>
            <p:ph type="body" idx="4294967295"/>
          </p:nvPr>
        </p:nvSpPr>
        <p:spPr>
          <a:xfrm>
            <a:off x="457200" y="1885950"/>
            <a:ext cx="8178800" cy="417195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spcBef>
                <a:spcPts val="500"/>
              </a:spcBef>
              <a:buChar char="•"/>
              <a:defRPr sz="2400"/>
            </a:pPr>
            <a:r>
              <a:t>Ś. teistyczny</a:t>
            </a:r>
          </a:p>
          <a:p>
            <a:pPr lvl="1" marL="742950" indent="-285750">
              <a:spcBef>
                <a:spcPts val="0"/>
              </a:spcBef>
              <a:defRPr sz="2000" u="sng"/>
            </a:pPr>
            <a:r>
              <a:t>Teizm</a:t>
            </a:r>
          </a:p>
          <a:p>
            <a:pPr lvl="1" marL="742950" indent="-285750">
              <a:spcBef>
                <a:spcPts val="0"/>
              </a:spcBef>
              <a:defRPr sz="2000"/>
            </a:pPr>
            <a:r>
              <a:t>Deizm</a:t>
            </a:r>
          </a:p>
          <a:p>
            <a:pPr lvl="1" marL="742950" indent="-285750">
              <a:spcBef>
                <a:spcPts val="0"/>
              </a:spcBef>
              <a:defRPr sz="2000" u="sng"/>
            </a:pPr>
            <a:r>
              <a:t>Tomizm</a:t>
            </a:r>
          </a:p>
          <a:p>
            <a:pPr>
              <a:spcBef>
                <a:spcPts val="500"/>
              </a:spcBef>
              <a:buChar char="•"/>
              <a:defRPr sz="2400"/>
            </a:pPr>
            <a:r>
              <a:t>Ś. Materialistyczny</a:t>
            </a:r>
          </a:p>
          <a:p>
            <a:pPr lvl="1" marL="742950" indent="-285750">
              <a:spcBef>
                <a:spcPts val="0"/>
              </a:spcBef>
              <a:defRPr sz="2000"/>
            </a:pPr>
            <a:r>
              <a:t>Materializm dialektyczny</a:t>
            </a:r>
          </a:p>
          <a:p>
            <a:pPr lvl="1" marL="742950" indent="-285750">
              <a:spcBef>
                <a:spcPts val="0"/>
              </a:spcBef>
              <a:defRPr sz="2000"/>
            </a:pPr>
            <a:r>
              <a:t>Modernizm</a:t>
            </a:r>
          </a:p>
          <a:p>
            <a:pPr>
              <a:spcBef>
                <a:spcPts val="500"/>
              </a:spcBef>
              <a:buChar char="•"/>
              <a:defRPr sz="2400"/>
            </a:pPr>
            <a:r>
              <a:t>Ś. panteistyczny</a:t>
            </a:r>
          </a:p>
          <a:p>
            <a:pPr lvl="1" marL="742950" indent="-285750">
              <a:spcBef>
                <a:spcPts val="0"/>
              </a:spcBef>
              <a:defRPr sz="2000"/>
            </a:pPr>
            <a:r>
              <a:t>Buddyzm</a:t>
            </a:r>
          </a:p>
          <a:p>
            <a:pPr lvl="1" marL="742950" indent="-285750">
              <a:spcBef>
                <a:spcPts val="0"/>
              </a:spcBef>
              <a:defRPr sz="2000"/>
            </a:pPr>
            <a:r>
              <a:t>Hinduizm i wszystkie pogaństwa</a:t>
            </a:r>
          </a:p>
          <a:p>
            <a:pPr lvl="1" marL="742950" indent="-285750">
              <a:spcBef>
                <a:spcPts val="0"/>
              </a:spcBef>
              <a:defRPr sz="2000"/>
            </a:pPr>
            <a:r>
              <a:t>New age</a:t>
            </a:r>
          </a:p>
        </p:txBody>
      </p:sp>
      <p:sp>
        <p:nvSpPr>
          <p:cNvPr id="70" name="Linia"/>
          <p:cNvSpPr/>
          <p:nvPr/>
        </p:nvSpPr>
        <p:spPr>
          <a:xfrm flipV="1">
            <a:off x="2268537" y="2349499"/>
            <a:ext cx="2951164" cy="215902"/>
          </a:xfrm>
          <a:prstGeom prst="line">
            <a:avLst/>
          </a:prstGeom>
          <a:ln w="76200">
            <a:solidFill>
              <a:srgbClr val="0000FF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71" name="Ale już antropologie mamy mamy różne"/>
          <p:cNvSpPr txBox="1"/>
          <p:nvPr/>
        </p:nvSpPr>
        <p:spPr>
          <a:xfrm>
            <a:off x="5292725" y="1989137"/>
            <a:ext cx="3455988" cy="626887"/>
          </a:xfrm>
          <a:prstGeom prst="rect">
            <a:avLst/>
          </a:prstGeom>
          <a:solidFill>
            <a:srgbClr val="DDF3FF"/>
          </a:solidFill>
          <a:ln>
            <a:solidFill>
              <a:srgbClr val="0000FF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i="1" sz="1800">
                <a:solidFill>
                  <a:srgbClr val="000090"/>
                </a:solidFill>
              </a:defRPr>
            </a:lvl1pPr>
          </a:lstStyle>
          <a:p>
            <a:pPr/>
            <a:r>
              <a:t>Ale już antropologie mamy mamy różne</a:t>
            </a:r>
          </a:p>
        </p:txBody>
      </p:sp>
      <p:sp>
        <p:nvSpPr>
          <p:cNvPr id="72" name="Linia"/>
          <p:cNvSpPr/>
          <p:nvPr/>
        </p:nvSpPr>
        <p:spPr>
          <a:xfrm flipV="1">
            <a:off x="2268537" y="2997199"/>
            <a:ext cx="2951164" cy="215902"/>
          </a:xfrm>
          <a:prstGeom prst="line">
            <a:avLst/>
          </a:prstGeom>
          <a:ln w="76200">
            <a:solidFill>
              <a:srgbClr val="0000FF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73" name="Linia"/>
          <p:cNvSpPr/>
          <p:nvPr/>
        </p:nvSpPr>
        <p:spPr>
          <a:xfrm flipH="1">
            <a:off x="6156324" y="2781299"/>
            <a:ext cx="1655764" cy="1727202"/>
          </a:xfrm>
          <a:prstGeom prst="line">
            <a:avLst/>
          </a:prstGeom>
          <a:ln w="76200">
            <a:solidFill>
              <a:srgbClr val="0000FF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74" name="A z tego wynika spór: brzoza czy trotyl?"/>
          <p:cNvSpPr txBox="1"/>
          <p:nvPr/>
        </p:nvSpPr>
        <p:spPr>
          <a:xfrm>
            <a:off x="5435600" y="4541837"/>
            <a:ext cx="3457575" cy="626887"/>
          </a:xfrm>
          <a:prstGeom prst="rect">
            <a:avLst/>
          </a:prstGeom>
          <a:solidFill>
            <a:srgbClr val="DDF3FF"/>
          </a:solidFill>
          <a:ln>
            <a:solidFill>
              <a:srgbClr val="0000FF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i="1" sz="1800">
                <a:solidFill>
                  <a:srgbClr val="000090"/>
                </a:solidFill>
              </a:defRPr>
            </a:pPr>
            <a:r>
              <a:t>A z tego wynika spór:</a:t>
            </a:r>
            <a:br/>
            <a:r>
              <a:t>brzoza czy trotyl?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Wyciągamy wnioski (2): Budowanie własnego Ś."/>
          <p:cNvSpPr txBox="1"/>
          <p:nvPr>
            <p:ph type="title" idx="4294967295"/>
          </p:nvPr>
        </p:nvSpPr>
        <p:spPr>
          <a:xfrm>
            <a:off x="406400" y="2285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defTabSz="786384">
              <a:defRPr sz="2924"/>
            </a:pPr>
            <a:r>
              <a:t>Wyciągamy wnioski (2):</a:t>
            </a:r>
            <a:br/>
            <a:r>
              <a:t>Budowanie własnego Ś.</a:t>
            </a:r>
          </a:p>
        </p:txBody>
      </p:sp>
      <p:sp>
        <p:nvSpPr>
          <p:cNvPr id="77" name="Ś. buduje się w czasie. Potrzeba czasu!"/>
          <p:cNvSpPr txBox="1"/>
          <p:nvPr>
            <p:ph type="body" idx="4294967295"/>
          </p:nvPr>
        </p:nvSpPr>
        <p:spPr>
          <a:xfrm>
            <a:off x="457200" y="1885950"/>
            <a:ext cx="8178800" cy="417195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marL="0" indent="0">
              <a:buSzTx/>
              <a:buNone/>
            </a:lvl1pPr>
          </a:lstStyle>
          <a:p>
            <a:pPr/>
            <a:r>
              <a:t>Ś. buduje się w czasie. Potrzeba czasu!</a:t>
            </a:r>
          </a:p>
        </p:txBody>
      </p:sp>
      <p:grpSp>
        <p:nvGrpSpPr>
          <p:cNvPr id="80" name="Grupuj"/>
          <p:cNvGrpSpPr/>
          <p:nvPr/>
        </p:nvGrpSpPr>
        <p:grpSpPr>
          <a:xfrm>
            <a:off x="1619250" y="3305174"/>
            <a:ext cx="1512888" cy="1095377"/>
            <a:chOff x="0" y="0"/>
            <a:chExt cx="1512887" cy="1095375"/>
          </a:xfrm>
        </p:grpSpPr>
        <p:sp>
          <p:nvSpPr>
            <p:cNvPr id="78" name="Owal"/>
            <p:cNvSpPr/>
            <p:nvPr/>
          </p:nvSpPr>
          <p:spPr>
            <a:xfrm>
              <a:off x="0" y="-1"/>
              <a:ext cx="1512888" cy="1095377"/>
            </a:xfrm>
            <a:prstGeom prst="ellipse">
              <a:avLst/>
            </a:prstGeom>
            <a:solidFill>
              <a:srgbClr val="FFFF99"/>
            </a:solidFill>
            <a:ln w="9525" cap="flat">
              <a:solidFill>
                <a:srgbClr val="9966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 sz="1800">
                  <a:solidFill>
                    <a:srgbClr val="663300"/>
                  </a:solidFill>
                </a:defRPr>
              </a:pPr>
            </a:p>
          </p:txBody>
        </p:sp>
        <p:sp>
          <p:nvSpPr>
            <p:cNvPr id="79" name="Ś."/>
            <p:cNvSpPr txBox="1"/>
            <p:nvPr/>
          </p:nvSpPr>
          <p:spPr>
            <a:xfrm>
              <a:off x="564624" y="372356"/>
              <a:ext cx="383640" cy="35066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b="1" sz="1800">
                  <a:solidFill>
                    <a:srgbClr val="663300"/>
                  </a:solidFill>
                </a:defRPr>
              </a:lvl1pPr>
            </a:lstStyle>
            <a:p>
              <a:pPr/>
              <a:r>
                <a:t>Ś. </a:t>
              </a:r>
            </a:p>
          </p:txBody>
        </p:sp>
      </p:grpSp>
      <p:grpSp>
        <p:nvGrpSpPr>
          <p:cNvPr id="83" name="Grupuj"/>
          <p:cNvGrpSpPr/>
          <p:nvPr/>
        </p:nvGrpSpPr>
        <p:grpSpPr>
          <a:xfrm>
            <a:off x="4572000" y="3052762"/>
            <a:ext cx="2209800" cy="1600201"/>
            <a:chOff x="0" y="0"/>
            <a:chExt cx="2209800" cy="1600200"/>
          </a:xfrm>
        </p:grpSpPr>
        <p:sp>
          <p:nvSpPr>
            <p:cNvPr id="81" name="Owal"/>
            <p:cNvSpPr/>
            <p:nvPr/>
          </p:nvSpPr>
          <p:spPr>
            <a:xfrm>
              <a:off x="0" y="0"/>
              <a:ext cx="2209800" cy="1600200"/>
            </a:xfrm>
            <a:prstGeom prst="ellipse">
              <a:avLst/>
            </a:prstGeom>
            <a:solidFill>
              <a:srgbClr val="FFFF99"/>
            </a:solidFill>
            <a:ln w="9525" cap="flat">
              <a:solidFill>
                <a:srgbClr val="9966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 sz="1800">
                  <a:solidFill>
                    <a:srgbClr val="663300"/>
                  </a:solidFill>
                </a:defRPr>
              </a:pPr>
            </a:p>
          </p:txBody>
        </p:sp>
        <p:sp>
          <p:nvSpPr>
            <p:cNvPr id="82" name="Ś’."/>
            <p:cNvSpPr txBox="1"/>
            <p:nvPr/>
          </p:nvSpPr>
          <p:spPr>
            <a:xfrm>
              <a:off x="913080" y="624769"/>
              <a:ext cx="383640" cy="350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 algn="ctr">
                <a:defRPr b="1" sz="1800">
                  <a:solidFill>
                    <a:srgbClr val="663300"/>
                  </a:solidFill>
                </a:defRPr>
              </a:pPr>
              <a:r>
                <a:t>Ś</a:t>
              </a:r>
              <a:r>
                <a:t>’</a:t>
              </a:r>
              <a:r>
                <a:t>.</a:t>
              </a:r>
            </a:p>
          </p:txBody>
        </p:sp>
      </p:grpSp>
      <p:sp>
        <p:nvSpPr>
          <p:cNvPr id="84" name="Linia"/>
          <p:cNvSpPr/>
          <p:nvPr/>
        </p:nvSpPr>
        <p:spPr>
          <a:xfrm>
            <a:off x="3348037" y="3854132"/>
            <a:ext cx="1008063" cy="1"/>
          </a:xfrm>
          <a:prstGeom prst="line">
            <a:avLst/>
          </a:prstGeom>
          <a:ln w="7620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Wnioski z definicji: Budowanie własnego Ś."/>
          <p:cNvSpPr txBox="1"/>
          <p:nvPr>
            <p:ph type="title" idx="4294967295"/>
          </p:nvPr>
        </p:nvSpPr>
        <p:spPr>
          <a:xfrm>
            <a:off x="406400" y="2285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defTabSz="786384">
              <a:defRPr sz="2924"/>
            </a:pPr>
            <a:r>
              <a:t>Wnioski z definicji:</a:t>
            </a:r>
            <a:br/>
            <a:r>
              <a:t>Budowanie własnego Ś.</a:t>
            </a:r>
          </a:p>
        </p:txBody>
      </p:sp>
      <p:sp>
        <p:nvSpPr>
          <p:cNvPr id="87" name="Czasem, jak nie pasuje nowy element to coś należy zburzyć.…"/>
          <p:cNvSpPr txBox="1"/>
          <p:nvPr>
            <p:ph type="body" idx="4294967295"/>
          </p:nvPr>
        </p:nvSpPr>
        <p:spPr>
          <a:xfrm>
            <a:off x="457200" y="1885950"/>
            <a:ext cx="8178800" cy="417195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•"/>
            </a:pPr>
            <a:r>
              <a:t>Czasem, jak nie pasuje nowy element to coś należy zburzyć.</a:t>
            </a:r>
          </a:p>
          <a:p>
            <a:pPr>
              <a:buChar char="•"/>
            </a:pPr>
            <a:r>
              <a:t>Niestety, czasem, zamiast zburzyć dokłada się coś na siłę, co osłabia konstrukcję, czasem czyniąc ją śmieszną.</a:t>
            </a:r>
          </a:p>
        </p:txBody>
      </p:sp>
      <p:pic>
        <p:nvPicPr>
          <p:cNvPr id="88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484437" y="4221162"/>
            <a:ext cx="2457451" cy="249237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Definicja"/>
          <p:cNvSpPr txBox="1"/>
          <p:nvPr>
            <p:ph type="title" idx="4294967295"/>
          </p:nvPr>
        </p:nvSpPr>
        <p:spPr>
          <a:xfrm>
            <a:off x="406400" y="2285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Definicja</a:t>
            </a:r>
          </a:p>
        </p:txBody>
      </p:sp>
      <p:sp>
        <p:nvSpPr>
          <p:cNvPr id="91" name="Prawda - opis rzeczywistości."/>
          <p:cNvSpPr txBox="1"/>
          <p:nvPr>
            <p:ph type="body" idx="4294967295"/>
          </p:nvPr>
        </p:nvSpPr>
        <p:spPr>
          <a:xfrm>
            <a:off x="457200" y="1885950"/>
            <a:ext cx="8178800" cy="417195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>
              <a:buSzTx/>
              <a:buNone/>
              <a:defRPr b="1"/>
            </a:pPr>
            <a:r>
              <a:t>Prawda</a:t>
            </a:r>
            <a:r>
              <a:rPr b="0"/>
              <a:t> - opis rzeczywistości.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rawda i Światopogląd"/>
          <p:cNvSpPr txBox="1"/>
          <p:nvPr>
            <p:ph type="title" idx="4294967295"/>
          </p:nvPr>
        </p:nvSpPr>
        <p:spPr>
          <a:xfrm>
            <a:off x="406400" y="2285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Prawda i Światopogląd</a:t>
            </a:r>
          </a:p>
        </p:txBody>
      </p:sp>
      <p:sp>
        <p:nvSpPr>
          <p:cNvPr id="94" name="Ś. można wypowiedzieć, opisać, składa się ze zdań,  więc ……"/>
          <p:cNvSpPr txBox="1"/>
          <p:nvPr>
            <p:ph type="body" idx="4294967295"/>
          </p:nvPr>
        </p:nvSpPr>
        <p:spPr>
          <a:xfrm>
            <a:off x="457200" y="1885950"/>
            <a:ext cx="8178800" cy="417195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spcBef>
                <a:spcPts val="500"/>
              </a:spcBef>
              <a:buChar char="•"/>
              <a:defRPr sz="2400"/>
            </a:pPr>
            <a:r>
              <a:t>Ś. można wypowiedzieć, opisać, składa się ze zdań, </a:t>
            </a:r>
            <a:br/>
            <a:r>
              <a:t>więc …</a:t>
            </a:r>
          </a:p>
          <a:p>
            <a:pPr lvl="1" marL="742950" indent="-285750">
              <a:spcBef>
                <a:spcPts val="0"/>
              </a:spcBef>
              <a:defRPr sz="2000"/>
            </a:pPr>
            <a:r>
              <a:t>Ś. jest więc podobnej kategorii co P.</a:t>
            </a:r>
          </a:p>
          <a:p>
            <a:pPr lvl="1" marL="742950" indent="-285750">
              <a:spcBef>
                <a:spcPts val="0"/>
              </a:spcBef>
              <a:defRPr sz="2000"/>
            </a:pPr>
            <a:r>
              <a:t>Ś. może być badany, konfrontowany przez P.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Ś i P jako zbiory zdań"/>
          <p:cNvSpPr txBox="1"/>
          <p:nvPr>
            <p:ph type="title" idx="4294967295"/>
          </p:nvPr>
        </p:nvSpPr>
        <p:spPr>
          <a:xfrm>
            <a:off x="406400" y="2285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Ś i P jako zbiory zdań</a:t>
            </a:r>
          </a:p>
        </p:txBody>
      </p:sp>
      <p:grpSp>
        <p:nvGrpSpPr>
          <p:cNvPr id="99" name="Grupuj"/>
          <p:cNvGrpSpPr/>
          <p:nvPr/>
        </p:nvGrpSpPr>
        <p:grpSpPr>
          <a:xfrm>
            <a:off x="539750" y="1773237"/>
            <a:ext cx="6335713" cy="4352926"/>
            <a:chOff x="0" y="0"/>
            <a:chExt cx="6335712" cy="4352924"/>
          </a:xfrm>
        </p:grpSpPr>
        <p:sp>
          <p:nvSpPr>
            <p:cNvPr id="97" name="Owal"/>
            <p:cNvSpPr/>
            <p:nvPr/>
          </p:nvSpPr>
          <p:spPr>
            <a:xfrm>
              <a:off x="0" y="0"/>
              <a:ext cx="6335713" cy="4352925"/>
            </a:xfrm>
            <a:prstGeom prst="ellipse">
              <a:avLst/>
            </a:prstGeom>
            <a:solidFill>
              <a:srgbClr val="DDF3FF"/>
            </a:solidFill>
            <a:ln w="9525" cap="flat">
              <a:solidFill>
                <a:srgbClr val="0000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4000">
                  <a:solidFill>
                    <a:srgbClr val="000090"/>
                  </a:solidFill>
                </a:defRPr>
              </a:pPr>
            </a:p>
          </p:txBody>
        </p:sp>
        <p:sp>
          <p:nvSpPr>
            <p:cNvPr id="98" name="P"/>
            <p:cNvSpPr txBox="1"/>
            <p:nvPr/>
          </p:nvSpPr>
          <p:spPr>
            <a:xfrm>
              <a:off x="927771" y="637421"/>
              <a:ext cx="442973" cy="6463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b="1" sz="4000">
                  <a:solidFill>
                    <a:srgbClr val="000090"/>
                  </a:solidFill>
                </a:defRPr>
              </a:lvl1pPr>
            </a:lstStyle>
            <a:p>
              <a:pPr/>
              <a:r>
                <a:t>P</a:t>
              </a:r>
            </a:p>
          </p:txBody>
        </p:sp>
      </p:grpSp>
      <p:grpSp>
        <p:nvGrpSpPr>
          <p:cNvPr id="102" name="Grupuj"/>
          <p:cNvGrpSpPr/>
          <p:nvPr/>
        </p:nvGrpSpPr>
        <p:grpSpPr>
          <a:xfrm>
            <a:off x="4427537" y="1844675"/>
            <a:ext cx="2209801" cy="1600200"/>
            <a:chOff x="0" y="0"/>
            <a:chExt cx="2209800" cy="1600200"/>
          </a:xfrm>
        </p:grpSpPr>
        <p:sp>
          <p:nvSpPr>
            <p:cNvPr id="100" name="Owal"/>
            <p:cNvSpPr/>
            <p:nvPr/>
          </p:nvSpPr>
          <p:spPr>
            <a:xfrm>
              <a:off x="0" y="0"/>
              <a:ext cx="2209800" cy="1600200"/>
            </a:xfrm>
            <a:prstGeom prst="ellipse">
              <a:avLst/>
            </a:prstGeom>
            <a:solidFill>
              <a:srgbClr val="FFFF99"/>
            </a:solidFill>
            <a:ln w="9525" cap="flat">
              <a:solidFill>
                <a:srgbClr val="9966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 sz="1800">
                  <a:solidFill>
                    <a:srgbClr val="663300"/>
                  </a:solidFill>
                </a:defRPr>
              </a:pPr>
            </a:p>
          </p:txBody>
        </p:sp>
        <p:sp>
          <p:nvSpPr>
            <p:cNvPr id="101" name="Ś. #1"/>
            <p:cNvSpPr txBox="1"/>
            <p:nvPr/>
          </p:nvSpPr>
          <p:spPr>
            <a:xfrm>
              <a:off x="785943" y="624769"/>
              <a:ext cx="637914" cy="350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b="1" sz="1800">
                  <a:solidFill>
                    <a:srgbClr val="663300"/>
                  </a:solidFill>
                </a:defRPr>
              </a:lvl1pPr>
            </a:lstStyle>
            <a:p>
              <a:pPr/>
              <a:r>
                <a:t>Ś. #1</a:t>
              </a:r>
            </a:p>
          </p:txBody>
        </p:sp>
      </p:grpSp>
      <p:grpSp>
        <p:nvGrpSpPr>
          <p:cNvPr id="105" name="Grupuj"/>
          <p:cNvGrpSpPr/>
          <p:nvPr/>
        </p:nvGrpSpPr>
        <p:grpSpPr>
          <a:xfrm>
            <a:off x="5616575" y="3500437"/>
            <a:ext cx="2209800" cy="1600201"/>
            <a:chOff x="0" y="0"/>
            <a:chExt cx="2209800" cy="1600200"/>
          </a:xfrm>
        </p:grpSpPr>
        <p:sp>
          <p:nvSpPr>
            <p:cNvPr id="103" name="Owal"/>
            <p:cNvSpPr/>
            <p:nvPr/>
          </p:nvSpPr>
          <p:spPr>
            <a:xfrm>
              <a:off x="0" y="0"/>
              <a:ext cx="2209800" cy="1600200"/>
            </a:xfrm>
            <a:prstGeom prst="ellipse">
              <a:avLst/>
            </a:prstGeom>
            <a:solidFill>
              <a:srgbClr val="FFFF99"/>
            </a:solidFill>
            <a:ln w="9525" cap="flat">
              <a:solidFill>
                <a:srgbClr val="9966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 sz="1800">
                  <a:solidFill>
                    <a:srgbClr val="663300"/>
                  </a:solidFill>
                </a:defRPr>
              </a:pPr>
            </a:p>
          </p:txBody>
        </p:sp>
        <p:sp>
          <p:nvSpPr>
            <p:cNvPr id="104" name="Ś. #2"/>
            <p:cNvSpPr txBox="1"/>
            <p:nvPr/>
          </p:nvSpPr>
          <p:spPr>
            <a:xfrm>
              <a:off x="785943" y="624769"/>
              <a:ext cx="637914" cy="350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b="1" sz="1800">
                  <a:solidFill>
                    <a:srgbClr val="663300"/>
                  </a:solidFill>
                </a:defRPr>
              </a:lvl1pPr>
            </a:lstStyle>
            <a:p>
              <a:pPr/>
              <a:r>
                <a:t>Ś. #2</a:t>
              </a:r>
            </a:p>
          </p:txBody>
        </p:sp>
      </p:grpSp>
      <p:grpSp>
        <p:nvGrpSpPr>
          <p:cNvPr id="108" name="Grupuj"/>
          <p:cNvGrpSpPr/>
          <p:nvPr/>
        </p:nvGrpSpPr>
        <p:grpSpPr>
          <a:xfrm>
            <a:off x="6804025" y="5157787"/>
            <a:ext cx="2209800" cy="1600201"/>
            <a:chOff x="0" y="0"/>
            <a:chExt cx="2209800" cy="1600200"/>
          </a:xfrm>
        </p:grpSpPr>
        <p:sp>
          <p:nvSpPr>
            <p:cNvPr id="106" name="Owal"/>
            <p:cNvSpPr/>
            <p:nvPr/>
          </p:nvSpPr>
          <p:spPr>
            <a:xfrm>
              <a:off x="0" y="0"/>
              <a:ext cx="2209800" cy="1600200"/>
            </a:xfrm>
            <a:prstGeom prst="ellipse">
              <a:avLst/>
            </a:prstGeom>
            <a:solidFill>
              <a:srgbClr val="FFFF99"/>
            </a:solidFill>
            <a:ln w="9525" cap="flat">
              <a:solidFill>
                <a:srgbClr val="9966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 sz="1800">
                  <a:solidFill>
                    <a:srgbClr val="663300"/>
                  </a:solidFill>
                </a:defRPr>
              </a:pPr>
            </a:p>
          </p:txBody>
        </p:sp>
        <p:sp>
          <p:nvSpPr>
            <p:cNvPr id="107" name="Ś. #3"/>
            <p:cNvSpPr txBox="1"/>
            <p:nvPr/>
          </p:nvSpPr>
          <p:spPr>
            <a:xfrm>
              <a:off x="785943" y="624769"/>
              <a:ext cx="637914" cy="350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b="1" sz="1800">
                  <a:solidFill>
                    <a:srgbClr val="663300"/>
                  </a:solidFill>
                </a:defRPr>
              </a:lvl1pPr>
            </a:lstStyle>
            <a:p>
              <a:pPr/>
              <a:r>
                <a:t>Ś. #3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Relacja P. do Ś."/>
          <p:cNvSpPr txBox="1"/>
          <p:nvPr>
            <p:ph type="title" idx="4294967295"/>
          </p:nvPr>
        </p:nvSpPr>
        <p:spPr>
          <a:xfrm>
            <a:off x="406400" y="2285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Relacja P. do Ś.</a:t>
            </a:r>
          </a:p>
        </p:txBody>
      </p:sp>
      <p:grpSp>
        <p:nvGrpSpPr>
          <p:cNvPr id="113" name="Grupuj"/>
          <p:cNvGrpSpPr/>
          <p:nvPr/>
        </p:nvGrpSpPr>
        <p:grpSpPr>
          <a:xfrm>
            <a:off x="179387" y="1412875"/>
            <a:ext cx="10175876" cy="6119813"/>
            <a:chOff x="0" y="0"/>
            <a:chExt cx="10175874" cy="6119812"/>
          </a:xfrm>
        </p:grpSpPr>
        <p:sp>
          <p:nvSpPr>
            <p:cNvPr id="111" name="Owal"/>
            <p:cNvSpPr/>
            <p:nvPr/>
          </p:nvSpPr>
          <p:spPr>
            <a:xfrm>
              <a:off x="0" y="0"/>
              <a:ext cx="10175875" cy="6119813"/>
            </a:xfrm>
            <a:prstGeom prst="ellipse">
              <a:avLst/>
            </a:prstGeom>
            <a:solidFill>
              <a:srgbClr val="DDF3FF"/>
            </a:solidFill>
            <a:ln w="9525" cap="flat">
              <a:solidFill>
                <a:srgbClr val="0000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4000">
                  <a:solidFill>
                    <a:srgbClr val="000090"/>
                  </a:solidFill>
                </a:defRPr>
              </a:pPr>
            </a:p>
          </p:txBody>
        </p:sp>
        <p:sp>
          <p:nvSpPr>
            <p:cNvPr id="112" name="Prawda"/>
            <p:cNvSpPr txBox="1"/>
            <p:nvPr/>
          </p:nvSpPr>
          <p:spPr>
            <a:xfrm>
              <a:off x="1490106" y="896155"/>
              <a:ext cx="1911162" cy="6463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b="1" sz="4000">
                  <a:solidFill>
                    <a:srgbClr val="000090"/>
                  </a:solidFill>
                </a:defRPr>
              </a:lvl1pPr>
            </a:lstStyle>
            <a:p>
              <a:pPr/>
              <a:r>
                <a:t>Prawda</a:t>
              </a:r>
            </a:p>
          </p:txBody>
        </p:sp>
      </p:grpSp>
      <p:grpSp>
        <p:nvGrpSpPr>
          <p:cNvPr id="116" name="Grupuj"/>
          <p:cNvGrpSpPr/>
          <p:nvPr/>
        </p:nvGrpSpPr>
        <p:grpSpPr>
          <a:xfrm>
            <a:off x="4427537" y="1844675"/>
            <a:ext cx="2209801" cy="1600200"/>
            <a:chOff x="0" y="0"/>
            <a:chExt cx="2209800" cy="1600200"/>
          </a:xfrm>
        </p:grpSpPr>
        <p:sp>
          <p:nvSpPr>
            <p:cNvPr id="114" name="Owal"/>
            <p:cNvSpPr/>
            <p:nvPr/>
          </p:nvSpPr>
          <p:spPr>
            <a:xfrm>
              <a:off x="0" y="0"/>
              <a:ext cx="2209800" cy="1600200"/>
            </a:xfrm>
            <a:prstGeom prst="ellipse">
              <a:avLst/>
            </a:prstGeom>
            <a:solidFill>
              <a:srgbClr val="FFFF99"/>
            </a:solidFill>
            <a:ln w="9525" cap="flat">
              <a:solidFill>
                <a:srgbClr val="9966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 sz="1800">
                  <a:solidFill>
                    <a:srgbClr val="663300"/>
                  </a:solidFill>
                </a:defRPr>
              </a:pPr>
            </a:p>
          </p:txBody>
        </p:sp>
        <p:sp>
          <p:nvSpPr>
            <p:cNvPr id="115" name="Ś. #1"/>
            <p:cNvSpPr txBox="1"/>
            <p:nvPr/>
          </p:nvSpPr>
          <p:spPr>
            <a:xfrm>
              <a:off x="785943" y="624769"/>
              <a:ext cx="637914" cy="350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b="1" sz="1800">
                  <a:solidFill>
                    <a:srgbClr val="663300"/>
                  </a:solidFill>
                </a:defRPr>
              </a:lvl1pPr>
            </a:lstStyle>
            <a:p>
              <a:pPr/>
              <a:r>
                <a:t>Ś. #1</a:t>
              </a:r>
            </a:p>
          </p:txBody>
        </p:sp>
      </p:grpSp>
      <p:grpSp>
        <p:nvGrpSpPr>
          <p:cNvPr id="119" name="Grupuj"/>
          <p:cNvGrpSpPr/>
          <p:nvPr/>
        </p:nvGrpSpPr>
        <p:grpSpPr>
          <a:xfrm>
            <a:off x="5616575" y="3500437"/>
            <a:ext cx="2209800" cy="1600201"/>
            <a:chOff x="0" y="0"/>
            <a:chExt cx="2209800" cy="1600200"/>
          </a:xfrm>
        </p:grpSpPr>
        <p:sp>
          <p:nvSpPr>
            <p:cNvPr id="117" name="Owal"/>
            <p:cNvSpPr/>
            <p:nvPr/>
          </p:nvSpPr>
          <p:spPr>
            <a:xfrm>
              <a:off x="0" y="0"/>
              <a:ext cx="2209800" cy="1600200"/>
            </a:xfrm>
            <a:prstGeom prst="ellipse">
              <a:avLst/>
            </a:prstGeom>
            <a:solidFill>
              <a:srgbClr val="FFFF99"/>
            </a:solidFill>
            <a:ln w="9525" cap="flat">
              <a:solidFill>
                <a:srgbClr val="9966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 sz="1800">
                  <a:solidFill>
                    <a:srgbClr val="663300"/>
                  </a:solidFill>
                </a:defRPr>
              </a:pPr>
            </a:p>
          </p:txBody>
        </p:sp>
        <p:sp>
          <p:nvSpPr>
            <p:cNvPr id="118" name="Ś. #2"/>
            <p:cNvSpPr txBox="1"/>
            <p:nvPr/>
          </p:nvSpPr>
          <p:spPr>
            <a:xfrm>
              <a:off x="785943" y="624769"/>
              <a:ext cx="637914" cy="350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b="1" sz="1800">
                  <a:solidFill>
                    <a:srgbClr val="663300"/>
                  </a:solidFill>
                </a:defRPr>
              </a:lvl1pPr>
            </a:lstStyle>
            <a:p>
              <a:pPr/>
              <a:r>
                <a:t>Ś. #2</a:t>
              </a:r>
            </a:p>
          </p:txBody>
        </p:sp>
      </p:grpSp>
      <p:grpSp>
        <p:nvGrpSpPr>
          <p:cNvPr id="122" name="Grupuj"/>
          <p:cNvGrpSpPr/>
          <p:nvPr/>
        </p:nvGrpSpPr>
        <p:grpSpPr>
          <a:xfrm>
            <a:off x="6804025" y="5157787"/>
            <a:ext cx="2209800" cy="1600201"/>
            <a:chOff x="0" y="0"/>
            <a:chExt cx="2209800" cy="1600200"/>
          </a:xfrm>
        </p:grpSpPr>
        <p:sp>
          <p:nvSpPr>
            <p:cNvPr id="120" name="Owal"/>
            <p:cNvSpPr/>
            <p:nvPr/>
          </p:nvSpPr>
          <p:spPr>
            <a:xfrm>
              <a:off x="0" y="0"/>
              <a:ext cx="2209800" cy="1600200"/>
            </a:xfrm>
            <a:prstGeom prst="ellipse">
              <a:avLst/>
            </a:prstGeom>
            <a:solidFill>
              <a:srgbClr val="FFFF99"/>
            </a:solidFill>
            <a:ln w="9525" cap="flat">
              <a:solidFill>
                <a:srgbClr val="9966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 sz="1800">
                  <a:solidFill>
                    <a:srgbClr val="663300"/>
                  </a:solidFill>
                </a:defRPr>
              </a:pPr>
            </a:p>
          </p:txBody>
        </p:sp>
        <p:sp>
          <p:nvSpPr>
            <p:cNvPr id="121" name="Ś. #3"/>
            <p:cNvSpPr txBox="1"/>
            <p:nvPr/>
          </p:nvSpPr>
          <p:spPr>
            <a:xfrm>
              <a:off x="785943" y="624769"/>
              <a:ext cx="637914" cy="350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b="1" sz="1800">
                  <a:solidFill>
                    <a:srgbClr val="663300"/>
                  </a:solidFill>
                </a:defRPr>
              </a:lvl1pPr>
            </a:lstStyle>
            <a:p>
              <a:pPr/>
              <a:r>
                <a:t>Ś. #3</a:t>
              </a:r>
            </a:p>
          </p:txBody>
        </p:sp>
      </p:grpSp>
      <p:sp>
        <p:nvSpPr>
          <p:cNvPr id="123" name="Prawda (skoro jest opisem rzeczywistości) poszerza się o każdy nowy, nawet najgłupszy światopogląd."/>
          <p:cNvSpPr txBox="1"/>
          <p:nvPr/>
        </p:nvSpPr>
        <p:spPr>
          <a:xfrm>
            <a:off x="1258887" y="4292600"/>
            <a:ext cx="3889376" cy="11507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800">
                <a:solidFill>
                  <a:srgbClr val="000090"/>
                </a:solidFill>
              </a:defRPr>
            </a:lvl1pPr>
          </a:lstStyle>
          <a:p>
            <a:pPr/>
            <a:r>
              <a:t>Prawda (skoro jest opisem rzeczywistości) poszerza się o każdy nowy, nawet najgłupszy światopogląd.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7" name="Grupuj"/>
          <p:cNvGrpSpPr/>
          <p:nvPr/>
        </p:nvGrpSpPr>
        <p:grpSpPr>
          <a:xfrm>
            <a:off x="900112" y="1916112"/>
            <a:ext cx="5616576" cy="4249738"/>
            <a:chOff x="0" y="0"/>
            <a:chExt cx="5616575" cy="4249737"/>
          </a:xfrm>
        </p:grpSpPr>
        <p:sp>
          <p:nvSpPr>
            <p:cNvPr id="125" name="Prostokąt zaokrąglony"/>
            <p:cNvSpPr/>
            <p:nvPr/>
          </p:nvSpPr>
          <p:spPr>
            <a:xfrm>
              <a:off x="0" y="0"/>
              <a:ext cx="5616575" cy="4249738"/>
            </a:xfrm>
            <a:prstGeom prst="roundRect">
              <a:avLst>
                <a:gd name="adj" fmla="val 16667"/>
              </a:avLst>
            </a:prstGeom>
            <a:solidFill>
              <a:srgbClr val="CCFFFF"/>
            </a:solidFill>
            <a:ln w="9525" cap="flat">
              <a:solidFill>
                <a:srgbClr val="0033CC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defRPr b="1" sz="1200">
                  <a:solidFill>
                    <a:srgbClr val="0033CC"/>
                  </a:solidFill>
                </a:defRPr>
              </a:pPr>
            </a:p>
          </p:txBody>
        </p:sp>
        <p:sp>
          <p:nvSpPr>
            <p:cNvPr id="126" name="Rzeczywistość"/>
            <p:cNvSpPr txBox="1"/>
            <p:nvPr/>
          </p:nvSpPr>
          <p:spPr>
            <a:xfrm>
              <a:off x="1300740" y="207371"/>
              <a:ext cx="3015095" cy="162315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 algn="ctr">
                <a:defRPr b="1" sz="3200">
                  <a:solidFill>
                    <a:srgbClr val="0033CC"/>
                  </a:solidFill>
                </a:defRPr>
              </a:pPr>
              <a:r>
                <a:t>Rzeczywistość</a:t>
              </a:r>
              <a:endParaRPr sz="1200"/>
            </a:p>
            <a:p>
              <a:pPr algn="ctr">
                <a:defRPr b="1" sz="1200">
                  <a:solidFill>
                    <a:srgbClr val="0033CC"/>
                  </a:solidFill>
                </a:defRPr>
              </a:pPr>
            </a:p>
            <a:p>
              <a:pPr algn="ctr">
                <a:defRPr b="1" sz="1200">
                  <a:solidFill>
                    <a:srgbClr val="0033CC"/>
                  </a:solidFill>
                </a:defRPr>
              </a:pPr>
            </a:p>
            <a:p>
              <a:pPr algn="ctr">
                <a:defRPr b="1" sz="1200">
                  <a:solidFill>
                    <a:srgbClr val="0033CC"/>
                  </a:solidFill>
                </a:defRPr>
              </a:pPr>
            </a:p>
            <a:p>
              <a:pPr algn="ctr">
                <a:defRPr b="1" sz="1200">
                  <a:solidFill>
                    <a:srgbClr val="0033CC"/>
                  </a:solidFill>
                </a:defRPr>
              </a:pPr>
            </a:p>
            <a:p>
              <a:pPr algn="ctr">
                <a:defRPr b="1" sz="1200">
                  <a:solidFill>
                    <a:srgbClr val="0033CC"/>
                  </a:solidFill>
                </a:defRPr>
              </a:pPr>
            </a:p>
          </p:txBody>
        </p:sp>
      </p:grpSp>
      <p:sp>
        <p:nvSpPr>
          <p:cNvPr id="128" name="Lepiej zbadać zgodność z Rzeczywistością"/>
          <p:cNvSpPr txBox="1"/>
          <p:nvPr>
            <p:ph type="title" idx="4294967295"/>
          </p:nvPr>
        </p:nvSpPr>
        <p:spPr>
          <a:xfrm>
            <a:off x="406400" y="2285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defTabSz="786384">
              <a:defRPr sz="2924"/>
            </a:lvl1pPr>
          </a:lstStyle>
          <a:p>
            <a:pPr/>
            <a:r>
              <a:t>Lepiej zbadać zgodność z Rzeczywistością</a:t>
            </a:r>
          </a:p>
        </p:txBody>
      </p:sp>
      <p:grpSp>
        <p:nvGrpSpPr>
          <p:cNvPr id="131" name="Grupuj"/>
          <p:cNvGrpSpPr/>
          <p:nvPr/>
        </p:nvGrpSpPr>
        <p:grpSpPr>
          <a:xfrm>
            <a:off x="4427537" y="1844675"/>
            <a:ext cx="2209801" cy="1600200"/>
            <a:chOff x="0" y="0"/>
            <a:chExt cx="2209800" cy="1600200"/>
          </a:xfrm>
        </p:grpSpPr>
        <p:sp>
          <p:nvSpPr>
            <p:cNvPr id="129" name="Owal"/>
            <p:cNvSpPr/>
            <p:nvPr/>
          </p:nvSpPr>
          <p:spPr>
            <a:xfrm>
              <a:off x="0" y="0"/>
              <a:ext cx="2209800" cy="1600200"/>
            </a:xfrm>
            <a:prstGeom prst="ellipse">
              <a:avLst/>
            </a:prstGeom>
            <a:solidFill>
              <a:srgbClr val="FFFF99"/>
            </a:solidFill>
            <a:ln w="9525" cap="flat">
              <a:solidFill>
                <a:srgbClr val="9966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 sz="1800">
                  <a:solidFill>
                    <a:srgbClr val="663300"/>
                  </a:solidFill>
                </a:defRPr>
              </a:pPr>
            </a:p>
          </p:txBody>
        </p:sp>
        <p:sp>
          <p:nvSpPr>
            <p:cNvPr id="130" name="Ś. #1"/>
            <p:cNvSpPr txBox="1"/>
            <p:nvPr/>
          </p:nvSpPr>
          <p:spPr>
            <a:xfrm>
              <a:off x="785943" y="624769"/>
              <a:ext cx="637914" cy="350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b="1" sz="1800">
                  <a:solidFill>
                    <a:srgbClr val="663300"/>
                  </a:solidFill>
                </a:defRPr>
              </a:lvl1pPr>
            </a:lstStyle>
            <a:p>
              <a:pPr/>
              <a:r>
                <a:t>Ś. #1</a:t>
              </a:r>
            </a:p>
          </p:txBody>
        </p:sp>
      </p:grpSp>
      <p:grpSp>
        <p:nvGrpSpPr>
          <p:cNvPr id="134" name="Grupuj"/>
          <p:cNvGrpSpPr/>
          <p:nvPr/>
        </p:nvGrpSpPr>
        <p:grpSpPr>
          <a:xfrm>
            <a:off x="5616575" y="3500437"/>
            <a:ext cx="2209800" cy="1600201"/>
            <a:chOff x="0" y="0"/>
            <a:chExt cx="2209800" cy="1600200"/>
          </a:xfrm>
        </p:grpSpPr>
        <p:sp>
          <p:nvSpPr>
            <p:cNvPr id="132" name="Owal"/>
            <p:cNvSpPr/>
            <p:nvPr/>
          </p:nvSpPr>
          <p:spPr>
            <a:xfrm>
              <a:off x="0" y="0"/>
              <a:ext cx="2209800" cy="1600200"/>
            </a:xfrm>
            <a:prstGeom prst="ellipse">
              <a:avLst/>
            </a:prstGeom>
            <a:solidFill>
              <a:srgbClr val="FFFF99"/>
            </a:solidFill>
            <a:ln w="9525" cap="flat">
              <a:solidFill>
                <a:srgbClr val="9966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 sz="1800">
                  <a:solidFill>
                    <a:srgbClr val="663300"/>
                  </a:solidFill>
                </a:defRPr>
              </a:pPr>
            </a:p>
          </p:txBody>
        </p:sp>
        <p:sp>
          <p:nvSpPr>
            <p:cNvPr id="133" name="Ś. #2"/>
            <p:cNvSpPr txBox="1"/>
            <p:nvPr/>
          </p:nvSpPr>
          <p:spPr>
            <a:xfrm>
              <a:off x="785943" y="624769"/>
              <a:ext cx="637914" cy="350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b="1" sz="1800">
                  <a:solidFill>
                    <a:srgbClr val="663300"/>
                  </a:solidFill>
                </a:defRPr>
              </a:lvl1pPr>
            </a:lstStyle>
            <a:p>
              <a:pPr/>
              <a:r>
                <a:t>Ś. #2</a:t>
              </a:r>
            </a:p>
          </p:txBody>
        </p:sp>
      </p:grpSp>
      <p:grpSp>
        <p:nvGrpSpPr>
          <p:cNvPr id="137" name="Grupuj"/>
          <p:cNvGrpSpPr/>
          <p:nvPr/>
        </p:nvGrpSpPr>
        <p:grpSpPr>
          <a:xfrm>
            <a:off x="6804025" y="5157787"/>
            <a:ext cx="2209800" cy="1600201"/>
            <a:chOff x="0" y="0"/>
            <a:chExt cx="2209800" cy="1600200"/>
          </a:xfrm>
        </p:grpSpPr>
        <p:sp>
          <p:nvSpPr>
            <p:cNvPr id="135" name="Owal"/>
            <p:cNvSpPr/>
            <p:nvPr/>
          </p:nvSpPr>
          <p:spPr>
            <a:xfrm>
              <a:off x="0" y="0"/>
              <a:ext cx="2209800" cy="1600200"/>
            </a:xfrm>
            <a:prstGeom prst="ellipse">
              <a:avLst/>
            </a:prstGeom>
            <a:solidFill>
              <a:srgbClr val="FFFF99"/>
            </a:solidFill>
            <a:ln w="9525" cap="flat">
              <a:solidFill>
                <a:srgbClr val="9966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 sz="1800">
                  <a:solidFill>
                    <a:srgbClr val="663300"/>
                  </a:solidFill>
                </a:defRPr>
              </a:pPr>
            </a:p>
          </p:txBody>
        </p:sp>
        <p:sp>
          <p:nvSpPr>
            <p:cNvPr id="136" name="Ś. #3"/>
            <p:cNvSpPr txBox="1"/>
            <p:nvPr/>
          </p:nvSpPr>
          <p:spPr>
            <a:xfrm>
              <a:off x="785943" y="624769"/>
              <a:ext cx="637914" cy="350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b="1" sz="1800">
                  <a:solidFill>
                    <a:srgbClr val="663300"/>
                  </a:solidFill>
                </a:defRPr>
              </a:lvl1pPr>
            </a:lstStyle>
            <a:p>
              <a:pPr/>
              <a:r>
                <a:t>Ś. #3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Na czym budować?"/>
          <p:cNvSpPr txBox="1"/>
          <p:nvPr>
            <p:ph type="title" idx="4294967295"/>
          </p:nvPr>
        </p:nvSpPr>
        <p:spPr>
          <a:xfrm>
            <a:off x="406400" y="2285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Na czym budować?</a:t>
            </a:r>
          </a:p>
        </p:txBody>
      </p:sp>
      <p:grpSp>
        <p:nvGrpSpPr>
          <p:cNvPr id="142" name="Grupuj"/>
          <p:cNvGrpSpPr/>
          <p:nvPr/>
        </p:nvGrpSpPr>
        <p:grpSpPr>
          <a:xfrm>
            <a:off x="539750" y="1916112"/>
            <a:ext cx="3384550" cy="2233613"/>
            <a:chOff x="0" y="0"/>
            <a:chExt cx="3384550" cy="2233612"/>
          </a:xfrm>
        </p:grpSpPr>
        <p:sp>
          <p:nvSpPr>
            <p:cNvPr id="140" name="Prostokąt zaokrąglony"/>
            <p:cNvSpPr/>
            <p:nvPr/>
          </p:nvSpPr>
          <p:spPr>
            <a:xfrm>
              <a:off x="0" y="0"/>
              <a:ext cx="3384550" cy="2233613"/>
            </a:xfrm>
            <a:prstGeom prst="roundRect">
              <a:avLst>
                <a:gd name="adj" fmla="val 16667"/>
              </a:avLst>
            </a:prstGeom>
            <a:solidFill>
              <a:srgbClr val="CCFFFF"/>
            </a:solidFill>
            <a:ln w="9525" cap="flat">
              <a:solidFill>
                <a:srgbClr val="0033CC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defRPr b="1" sz="1200">
                  <a:solidFill>
                    <a:srgbClr val="0033CC"/>
                  </a:solidFill>
                </a:defRPr>
              </a:pPr>
            </a:p>
          </p:txBody>
        </p:sp>
        <p:sp>
          <p:nvSpPr>
            <p:cNvPr id="141" name="Rzeczywistość"/>
            <p:cNvSpPr txBox="1"/>
            <p:nvPr/>
          </p:nvSpPr>
          <p:spPr>
            <a:xfrm>
              <a:off x="184727" y="108991"/>
              <a:ext cx="3015096" cy="162315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 algn="ctr">
                <a:defRPr b="1" sz="3200">
                  <a:solidFill>
                    <a:srgbClr val="0033CC"/>
                  </a:solidFill>
                </a:defRPr>
              </a:pPr>
              <a:r>
                <a:t>Rzeczywistość</a:t>
              </a:r>
              <a:endParaRPr sz="1200"/>
            </a:p>
            <a:p>
              <a:pPr algn="ctr">
                <a:defRPr b="1" sz="1200">
                  <a:solidFill>
                    <a:srgbClr val="0033CC"/>
                  </a:solidFill>
                </a:defRPr>
              </a:pPr>
            </a:p>
            <a:p>
              <a:pPr algn="ctr">
                <a:defRPr b="1" sz="1200">
                  <a:solidFill>
                    <a:srgbClr val="0033CC"/>
                  </a:solidFill>
                </a:defRPr>
              </a:pPr>
            </a:p>
            <a:p>
              <a:pPr algn="ctr">
                <a:defRPr b="1" sz="1200">
                  <a:solidFill>
                    <a:srgbClr val="0033CC"/>
                  </a:solidFill>
                </a:defRPr>
              </a:pPr>
            </a:p>
            <a:p>
              <a:pPr algn="ctr">
                <a:defRPr b="1" sz="1200">
                  <a:solidFill>
                    <a:srgbClr val="0033CC"/>
                  </a:solidFill>
                </a:defRPr>
              </a:pPr>
            </a:p>
            <a:p>
              <a:pPr algn="ctr">
                <a:defRPr b="1" sz="1200">
                  <a:solidFill>
                    <a:srgbClr val="0033CC"/>
                  </a:solidFill>
                </a:defRPr>
              </a:pPr>
            </a:p>
          </p:txBody>
        </p:sp>
      </p:grpSp>
      <p:grpSp>
        <p:nvGrpSpPr>
          <p:cNvPr id="145" name="Grupuj"/>
          <p:cNvGrpSpPr/>
          <p:nvPr/>
        </p:nvGrpSpPr>
        <p:grpSpPr>
          <a:xfrm>
            <a:off x="3419475" y="4797425"/>
            <a:ext cx="2209800" cy="1600200"/>
            <a:chOff x="0" y="0"/>
            <a:chExt cx="2209800" cy="1600200"/>
          </a:xfrm>
        </p:grpSpPr>
        <p:sp>
          <p:nvSpPr>
            <p:cNvPr id="143" name="Owal"/>
            <p:cNvSpPr/>
            <p:nvPr/>
          </p:nvSpPr>
          <p:spPr>
            <a:xfrm>
              <a:off x="0" y="0"/>
              <a:ext cx="2209800" cy="1600200"/>
            </a:xfrm>
            <a:prstGeom prst="ellipse">
              <a:avLst/>
            </a:prstGeom>
            <a:solidFill>
              <a:srgbClr val="FFFF99"/>
            </a:solidFill>
            <a:ln w="9525" cap="flat">
              <a:solidFill>
                <a:srgbClr val="9966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 sz="3200">
                  <a:solidFill>
                    <a:srgbClr val="663300"/>
                  </a:solidFill>
                </a:defRPr>
              </a:pPr>
            </a:p>
          </p:txBody>
        </p:sp>
        <p:sp>
          <p:nvSpPr>
            <p:cNvPr id="144" name="Ś."/>
            <p:cNvSpPr txBox="1"/>
            <p:nvPr/>
          </p:nvSpPr>
          <p:spPr>
            <a:xfrm>
              <a:off x="860841" y="526077"/>
              <a:ext cx="488118" cy="5480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b="1" sz="3200">
                  <a:solidFill>
                    <a:srgbClr val="663300"/>
                  </a:solidFill>
                </a:defRPr>
              </a:lvl1pPr>
            </a:lstStyle>
            <a:p>
              <a:pPr/>
              <a:r>
                <a:t>Ś.</a:t>
              </a:r>
            </a:p>
          </p:txBody>
        </p:sp>
      </p:grpSp>
      <p:grpSp>
        <p:nvGrpSpPr>
          <p:cNvPr id="148" name="Grupuj"/>
          <p:cNvGrpSpPr/>
          <p:nvPr/>
        </p:nvGrpSpPr>
        <p:grpSpPr>
          <a:xfrm>
            <a:off x="5076825" y="1700212"/>
            <a:ext cx="3694113" cy="2592388"/>
            <a:chOff x="0" y="0"/>
            <a:chExt cx="3694112" cy="2592387"/>
          </a:xfrm>
        </p:grpSpPr>
        <p:sp>
          <p:nvSpPr>
            <p:cNvPr id="146" name="Owal"/>
            <p:cNvSpPr/>
            <p:nvPr/>
          </p:nvSpPr>
          <p:spPr>
            <a:xfrm>
              <a:off x="0" y="0"/>
              <a:ext cx="3694113" cy="2592388"/>
            </a:xfrm>
            <a:prstGeom prst="ellipse">
              <a:avLst/>
            </a:prstGeom>
            <a:solidFill>
              <a:srgbClr val="DDF3FF"/>
            </a:solidFill>
            <a:ln w="9525" cap="flat">
              <a:solidFill>
                <a:srgbClr val="0000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3200">
                  <a:solidFill>
                    <a:srgbClr val="000090"/>
                  </a:solidFill>
                </a:defRPr>
              </a:pPr>
            </a:p>
          </p:txBody>
        </p:sp>
        <p:sp>
          <p:nvSpPr>
            <p:cNvPr id="147" name="Prawda"/>
            <p:cNvSpPr txBox="1"/>
            <p:nvPr/>
          </p:nvSpPr>
          <p:spPr>
            <a:xfrm>
              <a:off x="540947" y="379616"/>
              <a:ext cx="1549759" cy="5480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b="1" sz="3200">
                  <a:solidFill>
                    <a:srgbClr val="000090"/>
                  </a:solidFill>
                </a:defRPr>
              </a:lvl1pPr>
            </a:lstStyle>
            <a:p>
              <a:pPr/>
              <a:r>
                <a:t>Prawda</a:t>
              </a:r>
            </a:p>
          </p:txBody>
        </p:sp>
      </p:grpSp>
      <p:sp>
        <p:nvSpPr>
          <p:cNvPr id="149" name="Linia"/>
          <p:cNvSpPr/>
          <p:nvPr/>
        </p:nvSpPr>
        <p:spPr>
          <a:xfrm>
            <a:off x="2268537" y="3789362"/>
            <a:ext cx="1582739" cy="1727201"/>
          </a:xfrm>
          <a:prstGeom prst="line">
            <a:avLst/>
          </a:prstGeom>
          <a:ln w="7620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50" name="Linia"/>
          <p:cNvSpPr/>
          <p:nvPr/>
        </p:nvSpPr>
        <p:spPr>
          <a:xfrm flipH="1">
            <a:off x="5148262" y="3573462"/>
            <a:ext cx="1439864" cy="1800226"/>
          </a:xfrm>
          <a:prstGeom prst="line">
            <a:avLst/>
          </a:prstGeom>
          <a:ln w="7620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51" name="Poznawanie"/>
          <p:cNvSpPr txBox="1"/>
          <p:nvPr/>
        </p:nvSpPr>
        <p:spPr>
          <a:xfrm>
            <a:off x="5795962" y="4551362"/>
            <a:ext cx="2376488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800"/>
            </a:lvl1pPr>
          </a:lstStyle>
          <a:p>
            <a:pPr/>
            <a:r>
              <a:t>Poznawanie</a:t>
            </a:r>
          </a:p>
        </p:txBody>
      </p:sp>
      <p:sp>
        <p:nvSpPr>
          <p:cNvPr id="152" name="Badanie"/>
          <p:cNvSpPr txBox="1"/>
          <p:nvPr/>
        </p:nvSpPr>
        <p:spPr>
          <a:xfrm>
            <a:off x="1547812" y="4479925"/>
            <a:ext cx="2376488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800"/>
            </a:lvl1pPr>
          </a:lstStyle>
          <a:p>
            <a:pPr/>
            <a:r>
              <a:t>Badanie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ytuł"/>
          <p:cNvSpPr txBox="1"/>
          <p:nvPr>
            <p:ph type="title" idx="4294967295"/>
          </p:nvPr>
        </p:nvSpPr>
        <p:spPr>
          <a:xfrm>
            <a:off x="406400" y="2285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defTabSz="886968">
              <a:defRPr sz="3298"/>
            </a:pPr>
          </a:p>
        </p:txBody>
      </p:sp>
      <p:sp>
        <p:nvSpPr>
          <p:cNvPr id="155" name="może zawierać elementy prawdy…"/>
          <p:cNvSpPr txBox="1"/>
          <p:nvPr>
            <p:ph type="body" idx="4294967295"/>
          </p:nvPr>
        </p:nvSpPr>
        <p:spPr>
          <a:xfrm>
            <a:off x="457200" y="1885950"/>
            <a:ext cx="8178800" cy="417195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•"/>
            </a:pPr>
            <a:r>
              <a:t>może zawierać elementy prawdy</a:t>
            </a:r>
          </a:p>
          <a:p>
            <a:pPr>
              <a:buChar char="•"/>
            </a:pPr>
            <a:r>
              <a:t>Ś. może zawierać nieprawdy</a:t>
            </a:r>
          </a:p>
          <a:p>
            <a:pPr>
              <a:buChar char="•"/>
            </a:pPr>
            <a:r>
              <a:t>Ś. jest podzbiorem P.</a:t>
            </a:r>
          </a:p>
          <a:p>
            <a:pPr>
              <a:buChar char="•"/>
            </a:pPr>
            <a:r>
              <a:t>Lepiej dla człowieka, gdy jego Ś zawarty jest w P</a:t>
            </a:r>
          </a:p>
          <a:p>
            <a:pPr>
              <a:buChar char="•"/>
            </a:pPr>
            <a:r>
              <a:t>Najlepiej, aby zawierał się całkowicie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Definicja (Wikipedia)"/>
          <p:cNvSpPr txBox="1"/>
          <p:nvPr>
            <p:ph type="title" idx="4294967295"/>
          </p:nvPr>
        </p:nvSpPr>
        <p:spPr>
          <a:xfrm>
            <a:off x="406400" y="2285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Definicja (Wikipedia)</a:t>
            </a:r>
          </a:p>
        </p:txBody>
      </p:sp>
      <p:sp>
        <p:nvSpPr>
          <p:cNvPr id="33" name="Światopogląd – względnie stały zespół osobistych poglądów, sądów (często wartościujących), przekonań i opinii na temat otaczającego świata [ (rzeczywistości) ] czerpanych z rozmaitych dziedzin kultury, głównie z nauki, sztuki, religii i filozofii."/>
          <p:cNvSpPr txBox="1"/>
          <p:nvPr>
            <p:ph type="body" idx="4294967295"/>
          </p:nvPr>
        </p:nvSpPr>
        <p:spPr>
          <a:xfrm>
            <a:off x="457200" y="1885950"/>
            <a:ext cx="8178800" cy="417195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>
              <a:spcBef>
                <a:spcPts val="500"/>
              </a:spcBef>
              <a:buSzTx/>
              <a:buNone/>
              <a:defRPr b="1" sz="2400"/>
            </a:pPr>
            <a:r>
              <a:t>Światopogląd</a:t>
            </a:r>
            <a:r>
              <a:rPr b="0"/>
              <a:t> – względnie stały zespół osobistych poglądów, sądów (często wartościujących), przekonań</a:t>
            </a:r>
            <a:br>
              <a:rPr b="0"/>
            </a:br>
            <a:r>
              <a:rPr b="0"/>
              <a:t>i opinii na temat otaczającego świata [ (rzeczywistości) ] czerpanych z rozmaitych dziedzin kultury, głównie z nauki, sztuki, religii i filozofii.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an Jezus powiedział"/>
          <p:cNvSpPr txBox="1"/>
          <p:nvPr>
            <p:ph type="title" idx="4294967295"/>
          </p:nvPr>
        </p:nvSpPr>
        <p:spPr>
          <a:xfrm>
            <a:off x="406400" y="2285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Pan Jezus powiedział</a:t>
            </a:r>
          </a:p>
        </p:txBody>
      </p:sp>
      <p:sp>
        <p:nvSpPr>
          <p:cNvPr id="158" name="Ja jestem drogą, prawdą i życiem."/>
          <p:cNvSpPr txBox="1"/>
          <p:nvPr>
            <p:ph type="body" idx="4294967295"/>
          </p:nvPr>
        </p:nvSpPr>
        <p:spPr>
          <a:xfrm>
            <a:off x="457200" y="1885950"/>
            <a:ext cx="8178800" cy="417195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•"/>
            </a:pPr>
            <a:r>
              <a:t>Ja jestem drogą, </a:t>
            </a:r>
            <a:r>
              <a:rPr b="1"/>
              <a:t>prawdą</a:t>
            </a:r>
            <a:r>
              <a:t> i życiem.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Definicja (poszukiwanie jądra)"/>
          <p:cNvSpPr txBox="1"/>
          <p:nvPr>
            <p:ph type="title" idx="4294967295"/>
          </p:nvPr>
        </p:nvSpPr>
        <p:spPr>
          <a:xfrm>
            <a:off x="406400" y="2285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Definicja (poszukiwanie jądra)</a:t>
            </a:r>
          </a:p>
        </p:txBody>
      </p:sp>
      <p:sp>
        <p:nvSpPr>
          <p:cNvPr id="36" name="Światopogląd –             zespół poglądów.…"/>
          <p:cNvSpPr txBox="1"/>
          <p:nvPr>
            <p:ph type="body" idx="4294967295"/>
          </p:nvPr>
        </p:nvSpPr>
        <p:spPr>
          <a:xfrm>
            <a:off x="457200" y="1885950"/>
            <a:ext cx="8178800" cy="417195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>
              <a:spcBef>
                <a:spcPts val="500"/>
              </a:spcBef>
              <a:buSzTx/>
              <a:buNone/>
              <a:defRPr b="1" sz="2400"/>
            </a:pPr>
            <a:r>
              <a:t>Światopogląd</a:t>
            </a:r>
            <a:r>
              <a:rPr b="0"/>
              <a:t> – 		          zespół poglądów.</a:t>
            </a:r>
          </a:p>
          <a:p>
            <a:pPr marL="0" indent="0">
              <a:spcBef>
                <a:spcPts val="500"/>
              </a:spcBef>
              <a:buSzTx/>
              <a:buNone/>
              <a:defRPr b="1" sz="2400"/>
            </a:pPr>
            <a:r>
              <a:t>Światopogląd</a:t>
            </a:r>
            <a:r>
              <a:rPr b="0"/>
              <a:t> – względnie stały zespół poglądów.</a:t>
            </a:r>
          </a:p>
          <a:p>
            <a:pPr marL="0" indent="0">
              <a:spcBef>
                <a:spcPts val="500"/>
              </a:spcBef>
              <a:buSzTx/>
              <a:buNone/>
              <a:defRPr b="1" sz="2400"/>
            </a:pPr>
            <a:r>
              <a:t>Światopogląd</a:t>
            </a:r>
            <a:r>
              <a:rPr b="0"/>
              <a:t> – względnie stały zespół poglądów,</a:t>
            </a:r>
            <a:br>
              <a:rPr b="0"/>
            </a:br>
            <a:r>
              <a:rPr b="0"/>
              <a:t>				 na rzeczywistości.</a:t>
            </a:r>
          </a:p>
          <a:p>
            <a:pPr marL="0" indent="0">
              <a:spcBef>
                <a:spcPts val="500"/>
              </a:spcBef>
              <a:buSzTx/>
              <a:buNone/>
              <a:defRPr b="1" sz="2400"/>
            </a:pPr>
            <a:r>
              <a:t>Światopogląd</a:t>
            </a:r>
            <a:r>
              <a:rPr b="0"/>
              <a:t> – względnie stały zespół </a:t>
            </a:r>
            <a:br>
              <a:rPr b="0"/>
            </a:br>
            <a:r>
              <a:rPr b="0"/>
              <a:t>		osobistych poglądów, </a:t>
            </a:r>
            <a:br>
              <a:rPr b="0"/>
            </a:br>
            <a:r>
              <a:rPr b="0"/>
              <a:t>			na temat rzeczywistości.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Definicja (jądro)"/>
          <p:cNvSpPr txBox="1"/>
          <p:nvPr>
            <p:ph type="title" idx="4294967295"/>
          </p:nvPr>
        </p:nvSpPr>
        <p:spPr>
          <a:xfrm>
            <a:off x="406400" y="2285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Definicja (jądro)</a:t>
            </a:r>
          </a:p>
        </p:txBody>
      </p:sp>
      <p:sp>
        <p:nvSpPr>
          <p:cNvPr id="39" name="Światopogląd – względnie stały zespół osobistych poglądów, sądów (często wartościujących), przekonań i opinii na temat otaczającego świata (rzeczywistości) czerpanych z rozmaitych dziedzin kultury, głównie z nauki, sztuki, religii i filozofii."/>
          <p:cNvSpPr txBox="1"/>
          <p:nvPr>
            <p:ph type="body" idx="4294967295"/>
          </p:nvPr>
        </p:nvSpPr>
        <p:spPr>
          <a:xfrm>
            <a:off x="457200" y="1885950"/>
            <a:ext cx="8178800" cy="417195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>
              <a:spcBef>
                <a:spcPts val="500"/>
              </a:spcBef>
              <a:buSzTx/>
              <a:buNone/>
              <a:defRPr b="1" sz="2400"/>
            </a:pPr>
            <a:r>
              <a:t>Światopogląd</a:t>
            </a:r>
            <a:r>
              <a:rPr b="0"/>
              <a:t> – </a:t>
            </a:r>
            <a:r>
              <a:rPr b="0" u="sng"/>
              <a:t>względnie</a:t>
            </a:r>
            <a:r>
              <a:rPr b="0"/>
              <a:t> </a:t>
            </a:r>
            <a:r>
              <a:rPr b="0" u="sng"/>
              <a:t>stały</a:t>
            </a:r>
            <a:r>
              <a:rPr b="0"/>
              <a:t> </a:t>
            </a:r>
            <a:r>
              <a:rPr u="sng"/>
              <a:t>zespół</a:t>
            </a:r>
            <a:r>
              <a:rPr b="0"/>
              <a:t> osobistych </a:t>
            </a:r>
            <a:r>
              <a:rPr u="sng"/>
              <a:t>poglądów</a:t>
            </a:r>
            <a:r>
              <a:rPr b="0"/>
              <a:t>, sądów (często wartościujących), przekonań i opinii </a:t>
            </a:r>
            <a:r>
              <a:rPr b="0" u="sng"/>
              <a:t>na temat</a:t>
            </a:r>
            <a:r>
              <a:rPr b="0"/>
              <a:t> </a:t>
            </a:r>
            <a:r>
              <a:rPr b="0" u="sng"/>
              <a:t>otaczającego</a:t>
            </a:r>
            <a:r>
              <a:rPr b="0"/>
              <a:t> </a:t>
            </a:r>
            <a:r>
              <a:rPr b="0" u="sng"/>
              <a:t>świata</a:t>
            </a:r>
            <a:r>
              <a:rPr b="0"/>
              <a:t> (</a:t>
            </a:r>
            <a:r>
              <a:rPr b="0" u="sng"/>
              <a:t>rzeczywistości</a:t>
            </a:r>
            <a:r>
              <a:rPr b="0"/>
              <a:t>) czerpanych z rozmaitych dziedzin kultury, głównie z nauki, sztuki, religii i filozofii.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Definicja"/>
          <p:cNvSpPr txBox="1"/>
          <p:nvPr>
            <p:ph type="title" idx="4294967295"/>
          </p:nvPr>
        </p:nvSpPr>
        <p:spPr>
          <a:xfrm>
            <a:off x="406400" y="2285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Definicja</a:t>
            </a:r>
          </a:p>
        </p:txBody>
      </p:sp>
      <p:sp>
        <p:nvSpPr>
          <p:cNvPr id="42" name="Światopogląd – względnie stały   zespół osobistych poglądów,    sądów (często wartościujących),     przekonań      i opinii   na temat otaczającego świata (rzeczywistości)    czerpanych     z rozmaitych dziedzin kultury,  głównie z nauki,     sztuki,      religii       i filozofii."/>
          <p:cNvSpPr txBox="1"/>
          <p:nvPr>
            <p:ph type="body" idx="4294967295"/>
          </p:nvPr>
        </p:nvSpPr>
        <p:spPr>
          <a:xfrm>
            <a:off x="457200" y="1885950"/>
            <a:ext cx="8178800" cy="417195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 defTabSz="859536">
              <a:spcBef>
                <a:spcPts val="500"/>
              </a:spcBef>
              <a:buSzTx/>
              <a:buNone/>
              <a:defRPr b="1" sz="2256"/>
            </a:pPr>
            <a:r>
              <a:t>Światopogląd</a:t>
            </a:r>
            <a:r>
              <a:rPr b="0"/>
              <a:t> – względnie stały </a:t>
            </a:r>
            <a:br>
              <a:rPr b="0"/>
            </a:br>
            <a:r>
              <a:rPr b="0"/>
              <a:t>	zespół osobistych poglądów, </a:t>
            </a:r>
            <a:br>
              <a:rPr b="0"/>
            </a:br>
            <a:r>
              <a:rPr b="0"/>
              <a:t>		sądów (często wartościujących), </a:t>
            </a:r>
            <a:br>
              <a:rPr b="0"/>
            </a:br>
            <a:r>
              <a:rPr b="0"/>
              <a:t>			przekonań </a:t>
            </a:r>
            <a:br>
              <a:rPr b="0"/>
            </a:br>
            <a:r>
              <a:rPr b="0"/>
              <a:t>				i opinii </a:t>
            </a:r>
            <a:br>
              <a:rPr b="0"/>
            </a:br>
            <a:r>
              <a:rPr b="0"/>
              <a:t>	na temat otaczającego świata (rzeczywistości) </a:t>
            </a:r>
            <a:br>
              <a:rPr b="0"/>
            </a:br>
            <a:r>
              <a:rPr b="0"/>
              <a:t>		czerpanych </a:t>
            </a:r>
            <a:br>
              <a:rPr b="0"/>
            </a:br>
            <a:r>
              <a:rPr b="0"/>
              <a:t>			z rozmaitych dziedzin kultury,</a:t>
            </a:r>
            <a:br>
              <a:rPr b="0"/>
            </a:br>
            <a:r>
              <a:rPr b="0"/>
              <a:t>	głównie z nauki, </a:t>
            </a:r>
            <a:br>
              <a:rPr b="0"/>
            </a:br>
            <a:r>
              <a:rPr b="0"/>
              <a:t>			sztuki, </a:t>
            </a:r>
            <a:br>
              <a:rPr b="0"/>
            </a:br>
            <a:r>
              <a:rPr b="0"/>
              <a:t>				religii </a:t>
            </a:r>
            <a:br>
              <a:rPr b="0"/>
            </a:br>
            <a:r>
              <a:rPr b="0"/>
              <a:t>					i filozofii.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Wyciągamy wnioski (1)"/>
          <p:cNvSpPr txBox="1"/>
          <p:nvPr>
            <p:ph type="title" idx="4294967295"/>
          </p:nvPr>
        </p:nvSpPr>
        <p:spPr>
          <a:xfrm>
            <a:off x="406400" y="2285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defTabSz="786384">
              <a:defRPr sz="2924"/>
            </a:pPr>
            <a:r>
              <a:t>Wyciągamy wnioski (1)</a:t>
            </a:r>
            <a:br/>
          </a:p>
        </p:txBody>
      </p:sp>
      <p:sp>
        <p:nvSpPr>
          <p:cNvPr id="45" name="Światopogląd – względnie stały   zespół osobistych poglądów,    sądów (często wartościujących),     przekonań      i opinii   na temat otaczającego świata (rzeczywistości)   czerpanych     z rozmaitych dziedzin kultury,  głównie z nauki,     sztuki,      religii       i filozofii."/>
          <p:cNvSpPr txBox="1"/>
          <p:nvPr>
            <p:ph type="body" idx="4294967295"/>
          </p:nvPr>
        </p:nvSpPr>
        <p:spPr>
          <a:xfrm>
            <a:off x="457200" y="1885950"/>
            <a:ext cx="8178800" cy="417195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 defTabSz="859536">
              <a:spcBef>
                <a:spcPts val="500"/>
              </a:spcBef>
              <a:buSzTx/>
              <a:buNone/>
              <a:defRPr b="1" sz="2256"/>
            </a:pPr>
            <a:r>
              <a:t>Światopogląd</a:t>
            </a:r>
            <a:r>
              <a:rPr b="0"/>
              <a:t> – względnie stały </a:t>
            </a:r>
            <a:br>
              <a:rPr b="0"/>
            </a:br>
            <a:r>
              <a:rPr b="0"/>
              <a:t>	zespół osobistych poglądów, </a:t>
            </a:r>
            <a:br>
              <a:rPr b="0"/>
            </a:br>
            <a:r>
              <a:rPr b="0"/>
              <a:t>		sądów (często wartościujących), </a:t>
            </a:r>
            <a:br>
              <a:rPr b="0"/>
            </a:br>
            <a:r>
              <a:rPr b="0"/>
              <a:t>			przekonań </a:t>
            </a:r>
            <a:br>
              <a:rPr b="0"/>
            </a:br>
            <a:r>
              <a:rPr b="0"/>
              <a:t>				i opinii </a:t>
            </a:r>
            <a:br>
              <a:rPr b="0"/>
            </a:br>
            <a:r>
              <a:rPr b="0"/>
              <a:t>	na temat otaczającego świata (rzeczywistości)</a:t>
            </a:r>
            <a:br>
              <a:rPr b="0"/>
            </a:br>
            <a:r>
              <a:rPr b="0"/>
              <a:t>		</a:t>
            </a:r>
            <a:r>
              <a:rPr u="sng"/>
              <a:t>czerpanych</a:t>
            </a:r>
            <a:r>
              <a:rPr b="0"/>
              <a:t> </a:t>
            </a:r>
            <a:br>
              <a:rPr b="0"/>
            </a:br>
            <a:r>
              <a:rPr b="0"/>
              <a:t>			z rozmaitych dziedzin kultury,</a:t>
            </a:r>
            <a:br>
              <a:rPr b="0"/>
            </a:br>
            <a:r>
              <a:rPr b="0"/>
              <a:t>	głównie z nauki, </a:t>
            </a:r>
            <a:br>
              <a:rPr b="0"/>
            </a:br>
            <a:r>
              <a:rPr b="0"/>
              <a:t>			sztuki, </a:t>
            </a:r>
            <a:br>
              <a:rPr b="0"/>
            </a:br>
            <a:r>
              <a:rPr b="0"/>
              <a:t>				religii </a:t>
            </a:r>
            <a:br>
              <a:rPr b="0"/>
            </a:br>
            <a:r>
              <a:rPr b="0"/>
              <a:t>					i filozofii.</a:t>
            </a:r>
          </a:p>
        </p:txBody>
      </p:sp>
      <p:sp>
        <p:nvSpPr>
          <p:cNvPr id="46" name="Ś. ma się własny, albo  przyjmuje się cudzy"/>
          <p:cNvSpPr txBox="1"/>
          <p:nvPr/>
        </p:nvSpPr>
        <p:spPr>
          <a:xfrm>
            <a:off x="5292725" y="1196975"/>
            <a:ext cx="3455988" cy="626887"/>
          </a:xfrm>
          <a:prstGeom prst="rect">
            <a:avLst/>
          </a:prstGeom>
          <a:solidFill>
            <a:srgbClr val="DDF3FF"/>
          </a:solidFill>
          <a:ln>
            <a:solidFill>
              <a:srgbClr val="0000FF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 i="1" sz="1800">
                <a:solidFill>
                  <a:srgbClr val="000090"/>
                </a:solidFill>
              </a:defRPr>
            </a:pPr>
            <a:r>
              <a:t>Ś.</a:t>
            </a:r>
            <a:r>
              <a:rPr b="0"/>
              <a:t> ma się własny, albo </a:t>
            </a:r>
            <a:br>
              <a:rPr b="0"/>
            </a:br>
            <a:r>
              <a:rPr b="0"/>
              <a:t>przyjmuje się cudzy</a:t>
            </a:r>
          </a:p>
        </p:txBody>
      </p:sp>
      <p:sp>
        <p:nvSpPr>
          <p:cNvPr id="47" name="Owal"/>
          <p:cNvSpPr/>
          <p:nvPr/>
        </p:nvSpPr>
        <p:spPr>
          <a:xfrm>
            <a:off x="4932362" y="4292600"/>
            <a:ext cx="2519363" cy="909638"/>
          </a:xfrm>
          <a:prstGeom prst="ellipse">
            <a:avLst/>
          </a:prstGeom>
          <a:ln>
            <a:solidFill>
              <a:srgbClr val="0000FF"/>
            </a:solidFill>
          </a:ln>
        </p:spPr>
        <p:txBody>
          <a:bodyPr lIns="45719" rIns="45719"/>
          <a:lstStyle/>
          <a:p>
            <a:pPr algn="ctr">
              <a:defRPr b="1" baseline="-25000" sz="1200">
                <a:solidFill>
                  <a:srgbClr val="663300"/>
                </a:solidFill>
              </a:defRPr>
            </a:pPr>
          </a:p>
        </p:txBody>
      </p:sp>
      <p:sp>
        <p:nvSpPr>
          <p:cNvPr id="48" name="Owal"/>
          <p:cNvSpPr/>
          <p:nvPr/>
        </p:nvSpPr>
        <p:spPr>
          <a:xfrm rot="1011090">
            <a:off x="2400300" y="4914900"/>
            <a:ext cx="4100513" cy="1524000"/>
          </a:xfrm>
          <a:prstGeom prst="ellipse">
            <a:avLst/>
          </a:prstGeom>
          <a:ln>
            <a:solidFill>
              <a:srgbClr val="0000FF"/>
            </a:solidFill>
          </a:ln>
        </p:spPr>
        <p:txBody>
          <a:bodyPr lIns="45719" rIns="45719"/>
          <a:lstStyle/>
          <a:p>
            <a:pPr algn="ctr">
              <a:defRPr b="1" baseline="-25000" sz="1200">
                <a:solidFill>
                  <a:srgbClr val="663300"/>
                </a:solidFill>
              </a:defRPr>
            </a:pPr>
          </a:p>
        </p:txBody>
      </p:sp>
      <p:sp>
        <p:nvSpPr>
          <p:cNvPr id="49" name="Linia"/>
          <p:cNvSpPr/>
          <p:nvPr/>
        </p:nvSpPr>
        <p:spPr>
          <a:xfrm>
            <a:off x="7164387" y="1989137"/>
            <a:ext cx="360364" cy="792164"/>
          </a:xfrm>
          <a:prstGeom prst="line">
            <a:avLst/>
          </a:prstGeom>
          <a:ln w="76200">
            <a:solidFill>
              <a:srgbClr val="0000FF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50" name="A jaki jest mój?"/>
          <p:cNvSpPr txBox="1"/>
          <p:nvPr/>
        </p:nvSpPr>
        <p:spPr>
          <a:xfrm>
            <a:off x="6756400" y="2924175"/>
            <a:ext cx="2366963" cy="360187"/>
          </a:xfrm>
          <a:prstGeom prst="rect">
            <a:avLst/>
          </a:prstGeom>
          <a:solidFill>
            <a:srgbClr val="DDF3FF"/>
          </a:solidFill>
          <a:ln>
            <a:solidFill>
              <a:srgbClr val="0000FF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i="1" sz="1800">
                <a:solidFill>
                  <a:srgbClr val="000090"/>
                </a:solidFill>
              </a:defRPr>
            </a:lvl1pPr>
          </a:lstStyle>
          <a:p>
            <a:pPr/>
            <a:r>
              <a:t>A jaki jest mój?</a:t>
            </a:r>
          </a:p>
        </p:txBody>
      </p:sp>
      <p:sp>
        <p:nvSpPr>
          <p:cNvPr id="51" name="Linia"/>
          <p:cNvSpPr/>
          <p:nvPr/>
        </p:nvSpPr>
        <p:spPr>
          <a:xfrm flipV="1">
            <a:off x="3203575" y="1916112"/>
            <a:ext cx="2232026" cy="2305051"/>
          </a:xfrm>
          <a:prstGeom prst="line">
            <a:avLst/>
          </a:prstGeom>
          <a:ln w="76200">
            <a:solidFill>
              <a:srgbClr val="0000FF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52" name="Muszę zbacać"/>
          <p:cNvSpPr txBox="1"/>
          <p:nvPr/>
        </p:nvSpPr>
        <p:spPr>
          <a:xfrm>
            <a:off x="6516687" y="5775325"/>
            <a:ext cx="2366964" cy="360187"/>
          </a:xfrm>
          <a:prstGeom prst="rect">
            <a:avLst/>
          </a:prstGeom>
          <a:solidFill>
            <a:srgbClr val="DDF3FF"/>
          </a:solidFill>
          <a:ln>
            <a:solidFill>
              <a:srgbClr val="0000FF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i="1" sz="1800">
                <a:solidFill>
                  <a:srgbClr val="000090"/>
                </a:solidFill>
              </a:defRPr>
            </a:lvl1pPr>
          </a:lstStyle>
          <a:p>
            <a:pPr/>
            <a:r>
              <a:t>Muszę zbacać</a:t>
            </a:r>
          </a:p>
        </p:txBody>
      </p:sp>
      <p:sp>
        <p:nvSpPr>
          <p:cNvPr id="53" name="Linia"/>
          <p:cNvSpPr/>
          <p:nvPr/>
        </p:nvSpPr>
        <p:spPr>
          <a:xfrm flipH="1">
            <a:off x="7235824" y="3357562"/>
            <a:ext cx="1081089" cy="2519363"/>
          </a:xfrm>
          <a:prstGeom prst="line">
            <a:avLst/>
          </a:prstGeom>
          <a:ln w="76200">
            <a:solidFill>
              <a:srgbClr val="0000FF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Cudze światopoglądy"/>
          <p:cNvSpPr txBox="1"/>
          <p:nvPr>
            <p:ph type="title" idx="4294967295"/>
          </p:nvPr>
        </p:nvSpPr>
        <p:spPr>
          <a:xfrm>
            <a:off x="406400" y="2285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Cudze światopoglądy</a:t>
            </a:r>
          </a:p>
        </p:txBody>
      </p:sp>
      <p:sp>
        <p:nvSpPr>
          <p:cNvPr id="56" name="Jest ich wiele.  Są historycznie przebadane, opisane,   ładnie ponazywane, pogrupowane…"/>
          <p:cNvSpPr txBox="1"/>
          <p:nvPr>
            <p:ph type="body" idx="4294967295"/>
          </p:nvPr>
        </p:nvSpPr>
        <p:spPr>
          <a:xfrm>
            <a:off x="457200" y="1885950"/>
            <a:ext cx="8178800" cy="417195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>
              <a:buSzTx/>
              <a:buNone/>
            </a:pPr>
            <a:r>
              <a:t>Jest ich wiele.</a:t>
            </a:r>
            <a:br/>
            <a:r>
              <a:t>	Są historycznie przebadane, opisane,</a:t>
            </a:r>
            <a:br/>
            <a:r>
              <a:t>		ładnie ponazywane, pogrupowane</a:t>
            </a:r>
            <a:br/>
            <a:r>
              <a:t>	</a:t>
            </a:r>
          </a:p>
          <a:p>
            <a:pPr marL="0" indent="0">
              <a:buSzTx/>
              <a:buNone/>
            </a:pPr>
            <a:r>
              <a:t>				Ale czy są prawdziwe?</a:t>
            </a:r>
          </a:p>
          <a:p>
            <a:pPr marL="0" indent="0">
              <a:buSzTx/>
              <a:buNone/>
            </a:pPr>
          </a:p>
          <a:p>
            <a:pPr marL="0" indent="0">
              <a:buSzTx/>
              <a:buNone/>
            </a:pPr>
            <a:r>
              <a:t>Tylko te prawdziwe są cenne.</a:t>
            </a:r>
          </a:p>
          <a:p>
            <a:pPr marL="0" indent="0">
              <a:buSzTx/>
              <a:buNone/>
            </a:pPr>
          </a:p>
          <a:p>
            <a:pPr marL="0" indent="0">
              <a:buSzTx/>
              <a:buNone/>
            </a:pPr>
            <a:r>
              <a:t>					Należy badać!</a:t>
            </a:r>
          </a:p>
        </p:txBody>
      </p:sp>
      <p:sp>
        <p:nvSpPr>
          <p:cNvPr id="57" name="Linia"/>
          <p:cNvSpPr/>
          <p:nvPr/>
        </p:nvSpPr>
        <p:spPr>
          <a:xfrm>
            <a:off x="539750" y="2492374"/>
            <a:ext cx="1728788" cy="936627"/>
          </a:xfrm>
          <a:prstGeom prst="line">
            <a:avLst/>
          </a:prstGeom>
          <a:ln w="76200">
            <a:solidFill>
              <a:srgbClr val="0000FF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58" name="Linia"/>
          <p:cNvSpPr/>
          <p:nvPr/>
        </p:nvSpPr>
        <p:spPr>
          <a:xfrm flipH="1">
            <a:off x="4859337" y="3213100"/>
            <a:ext cx="2160588" cy="576263"/>
          </a:xfrm>
          <a:prstGeom prst="line">
            <a:avLst/>
          </a:prstGeom>
          <a:ln w="76200">
            <a:solidFill>
              <a:srgbClr val="0000FF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59" name="Linia"/>
          <p:cNvSpPr/>
          <p:nvPr/>
        </p:nvSpPr>
        <p:spPr>
          <a:xfrm>
            <a:off x="3708400" y="5300662"/>
            <a:ext cx="1295401" cy="649288"/>
          </a:xfrm>
          <a:prstGeom prst="line">
            <a:avLst/>
          </a:prstGeom>
          <a:ln w="76200">
            <a:solidFill>
              <a:srgbClr val="0000FF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60" name="Linia"/>
          <p:cNvSpPr/>
          <p:nvPr/>
        </p:nvSpPr>
        <p:spPr>
          <a:xfrm flipH="1">
            <a:off x="5435599" y="4149725"/>
            <a:ext cx="576264" cy="1655763"/>
          </a:xfrm>
          <a:prstGeom prst="line">
            <a:avLst/>
          </a:prstGeom>
          <a:ln w="76200">
            <a:solidFill>
              <a:srgbClr val="0000FF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rzypomnienie: główne światopoglądy"/>
          <p:cNvSpPr txBox="1"/>
          <p:nvPr>
            <p:ph type="title" idx="4294967295"/>
          </p:nvPr>
        </p:nvSpPr>
        <p:spPr>
          <a:xfrm>
            <a:off x="406400" y="2285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defTabSz="786384">
              <a:defRPr sz="2924"/>
            </a:pPr>
            <a:r>
              <a:t>Przypomnienie:</a:t>
            </a:r>
            <a:br/>
            <a:r>
              <a:t>główne światopoglądy</a:t>
            </a:r>
          </a:p>
        </p:txBody>
      </p:sp>
      <p:sp>
        <p:nvSpPr>
          <p:cNvPr id="63" name="Ś. teistyczny (czasem zwany idealistycznym)…"/>
          <p:cNvSpPr txBox="1"/>
          <p:nvPr>
            <p:ph type="body" idx="4294967295"/>
          </p:nvPr>
        </p:nvSpPr>
        <p:spPr>
          <a:xfrm>
            <a:off x="457200" y="1885950"/>
            <a:ext cx="8178800" cy="417195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•"/>
            </a:pPr>
            <a:r>
              <a:t>Ś. teistyczny (czasem zwany idealistycznym)</a:t>
            </a:r>
          </a:p>
          <a:p>
            <a:pPr>
              <a:buChar char="•"/>
            </a:pPr>
            <a:r>
              <a:t>Ś. materialistyczny</a:t>
            </a:r>
          </a:p>
          <a:p>
            <a:pPr>
              <a:buChar char="•"/>
            </a:pPr>
            <a:r>
              <a:t>Ś. panteistyczny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rzypomnienie: główne światopoglądy"/>
          <p:cNvSpPr txBox="1"/>
          <p:nvPr>
            <p:ph type="title" idx="4294967295"/>
          </p:nvPr>
        </p:nvSpPr>
        <p:spPr>
          <a:xfrm>
            <a:off x="406400" y="2285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defTabSz="786384">
              <a:defRPr sz="2924"/>
            </a:pPr>
            <a:r>
              <a:t>Przypomnienie:</a:t>
            </a:r>
            <a:br/>
            <a:r>
              <a:t>główne światopoglądy</a:t>
            </a:r>
          </a:p>
        </p:txBody>
      </p:sp>
      <p:sp>
        <p:nvSpPr>
          <p:cNvPr id="66" name="Ś. teistyczny…"/>
          <p:cNvSpPr txBox="1"/>
          <p:nvPr>
            <p:ph type="body" idx="4294967295"/>
          </p:nvPr>
        </p:nvSpPr>
        <p:spPr>
          <a:xfrm>
            <a:off x="457200" y="1885950"/>
            <a:ext cx="8178800" cy="417195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spcBef>
                <a:spcPts val="500"/>
              </a:spcBef>
              <a:buChar char="•"/>
              <a:defRPr sz="2400"/>
            </a:pPr>
            <a:r>
              <a:t>Ś. teistyczny</a:t>
            </a:r>
          </a:p>
          <a:p>
            <a:pPr lvl="1" marL="742950" indent="-285750">
              <a:spcBef>
                <a:spcPts val="0"/>
              </a:spcBef>
              <a:defRPr sz="2000"/>
            </a:pPr>
            <a:r>
              <a:t>Teizm</a:t>
            </a:r>
          </a:p>
          <a:p>
            <a:pPr lvl="1" marL="742950" indent="-285750">
              <a:spcBef>
                <a:spcPts val="0"/>
              </a:spcBef>
              <a:defRPr sz="2000"/>
            </a:pPr>
            <a:r>
              <a:t>Deizm</a:t>
            </a:r>
          </a:p>
          <a:p>
            <a:pPr lvl="1" marL="742950" indent="-285750">
              <a:spcBef>
                <a:spcPts val="0"/>
              </a:spcBef>
              <a:defRPr sz="2000"/>
            </a:pPr>
            <a:r>
              <a:t>Tomizm</a:t>
            </a:r>
          </a:p>
          <a:p>
            <a:pPr>
              <a:spcBef>
                <a:spcPts val="500"/>
              </a:spcBef>
              <a:buChar char="•"/>
              <a:defRPr sz="2400"/>
            </a:pPr>
            <a:r>
              <a:t>Ś. Materialistyczny</a:t>
            </a:r>
          </a:p>
          <a:p>
            <a:pPr lvl="1" marL="742950" indent="-285750">
              <a:spcBef>
                <a:spcPts val="0"/>
              </a:spcBef>
              <a:defRPr sz="2000"/>
            </a:pPr>
            <a:r>
              <a:t>Materializm dialektyczny</a:t>
            </a:r>
          </a:p>
          <a:p>
            <a:pPr lvl="1" marL="742950" indent="-285750">
              <a:spcBef>
                <a:spcPts val="0"/>
              </a:spcBef>
              <a:defRPr sz="2000"/>
            </a:pPr>
            <a:r>
              <a:t>Modernizm</a:t>
            </a:r>
          </a:p>
          <a:p>
            <a:pPr>
              <a:spcBef>
                <a:spcPts val="500"/>
              </a:spcBef>
              <a:buChar char="•"/>
              <a:defRPr sz="2400"/>
            </a:pPr>
            <a:r>
              <a:t>Ś. panteistyczny</a:t>
            </a:r>
          </a:p>
          <a:p>
            <a:pPr lvl="1" marL="742950" indent="-285750">
              <a:spcBef>
                <a:spcPts val="0"/>
              </a:spcBef>
              <a:defRPr sz="2000"/>
            </a:pPr>
            <a:r>
              <a:t>Buddyzm</a:t>
            </a:r>
          </a:p>
          <a:p>
            <a:pPr lvl="1" marL="742950" indent="-285750">
              <a:spcBef>
                <a:spcPts val="0"/>
              </a:spcBef>
              <a:defRPr sz="2000"/>
            </a:pPr>
            <a:r>
              <a:t>Hinduizm i wszystkie pogaństwa</a:t>
            </a:r>
          </a:p>
          <a:p>
            <a:pPr lvl="1" marL="742950" indent="-285750">
              <a:spcBef>
                <a:spcPts val="0"/>
              </a:spcBef>
              <a:defRPr sz="2000"/>
            </a:pPr>
            <a:r>
              <a:t>New age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008-03-21 kalendarz">
  <a:themeElements>
    <a:clrScheme name="2008-03-21 kalendarz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6600"/>
      </a:accent1>
      <a:accent2>
        <a:srgbClr val="FFCC0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2008-03-21 kalendarz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2008-03-21 kalendarz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008-03-21 kalendarz">
  <a:themeElements>
    <a:clrScheme name="2008-03-21 kalendarz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6600"/>
      </a:accent1>
      <a:accent2>
        <a:srgbClr val="FFCC0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2008-03-21 kalendarz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2008-03-21 kalendarz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